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9784-CF25-401D-ADAD-DBD897CF7DB1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6F32-4A0C-4377-9CC7-2FF038A2F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91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9784-CF25-401D-ADAD-DBD897CF7DB1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6F32-4A0C-4377-9CC7-2FF038A2F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799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9784-CF25-401D-ADAD-DBD897CF7DB1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6F32-4A0C-4377-9CC7-2FF038A2F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61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9784-CF25-401D-ADAD-DBD897CF7DB1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6F32-4A0C-4377-9CC7-2FF038A2F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794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9784-CF25-401D-ADAD-DBD897CF7DB1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6F32-4A0C-4377-9CC7-2FF038A2F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193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9784-CF25-401D-ADAD-DBD897CF7DB1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6F32-4A0C-4377-9CC7-2FF038A2F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43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9784-CF25-401D-ADAD-DBD897CF7DB1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6F32-4A0C-4377-9CC7-2FF038A2F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165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9784-CF25-401D-ADAD-DBD897CF7DB1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6F32-4A0C-4377-9CC7-2FF038A2F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63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9784-CF25-401D-ADAD-DBD897CF7DB1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6F32-4A0C-4377-9CC7-2FF038A2F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817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9784-CF25-401D-ADAD-DBD897CF7DB1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6F32-4A0C-4377-9CC7-2FF038A2F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481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9784-CF25-401D-ADAD-DBD897CF7DB1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6F32-4A0C-4377-9CC7-2FF038A2F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217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89784-CF25-401D-ADAD-DBD897CF7DB1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36F32-4A0C-4377-9CC7-2FF038A2F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580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73994" y="332656"/>
            <a:ext cx="1944216" cy="432048"/>
          </a:xfrm>
          <a:prstGeom prst="roundRect">
            <a:avLst/>
          </a:prstGeom>
          <a:solidFill>
            <a:schemeClr val="accent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Что такое КВИ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3994" y="1052736"/>
            <a:ext cx="1956428" cy="432048"/>
          </a:xfrm>
          <a:prstGeom prst="roundRect">
            <a:avLst/>
          </a:prstGeom>
          <a:solidFill>
            <a:schemeClr val="accent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Как заражаются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70577" y="1988840"/>
            <a:ext cx="1944216" cy="432048"/>
          </a:xfrm>
          <a:prstGeom prst="roundRect">
            <a:avLst/>
          </a:prstGeom>
          <a:solidFill>
            <a:schemeClr val="accent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Какие симптомы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3994" y="2924944"/>
            <a:ext cx="1944216" cy="432048"/>
          </a:xfrm>
          <a:prstGeom prst="roundRect">
            <a:avLst/>
          </a:prstGeom>
          <a:solidFill>
            <a:schemeClr val="accent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Как передается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3994" y="3789040"/>
            <a:ext cx="1944216" cy="432048"/>
          </a:xfrm>
          <a:prstGeom prst="roundRect">
            <a:avLst/>
          </a:prstGeom>
          <a:solidFill>
            <a:schemeClr val="accent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73994" y="5085184"/>
            <a:ext cx="1944216" cy="432048"/>
          </a:xfrm>
          <a:prstGeom prst="roundRect">
            <a:avLst/>
          </a:prstGeom>
          <a:solidFill>
            <a:schemeClr val="accent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Маски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73994" y="5949280"/>
            <a:ext cx="1944216" cy="432048"/>
          </a:xfrm>
          <a:prstGeom prst="roundRect">
            <a:avLst/>
          </a:prstGeom>
          <a:solidFill>
            <a:schemeClr val="accent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Осложнения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393415" y="469121"/>
            <a:ext cx="6569214" cy="1231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Новый </a:t>
            </a:r>
            <a:r>
              <a:rPr lang="ru-RU" sz="1200" b="1" dirty="0" err="1"/>
              <a:t>коронавирус</a:t>
            </a:r>
            <a:r>
              <a:rPr lang="ru-RU" sz="1200" b="1" dirty="0"/>
              <a:t> </a:t>
            </a:r>
            <a:r>
              <a:rPr lang="ru-RU" sz="1200" dirty="0"/>
              <a:t>– респираторный вирус. Он передается главным образом воздушно-капельным путем в результате вдыхания капель, выделяемых из дыхательных путей больного, например при кашле или чихании, а также капель слюны или выделений из носа. Также он может распространяться, когда больной касается любой загрязненной поверхности, например дверной ручки. В этом случае заражение происходит при касании рта, носа или глаз грязными руками.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423841" y="1844824"/>
            <a:ext cx="6750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Tx/>
              <a:buChar char="-"/>
            </a:pPr>
            <a:r>
              <a:rPr lang="ru-RU" sz="1200" b="1" dirty="0" smtClean="0"/>
              <a:t>Повышенная температура – Чихание – Кашель - Затрудненное дыхание </a:t>
            </a:r>
          </a:p>
          <a:p>
            <a:r>
              <a:rPr lang="ru-RU" sz="1200" dirty="0" smtClean="0"/>
              <a:t>В подавляющем большинстве случаев данные симптомы связаны не с </a:t>
            </a:r>
            <a:r>
              <a:rPr lang="ru-RU" sz="1200" dirty="0" err="1" smtClean="0"/>
              <a:t>коронавирусом</a:t>
            </a:r>
            <a:r>
              <a:rPr lang="ru-RU" sz="1200" dirty="0" smtClean="0"/>
              <a:t>, </a:t>
            </a:r>
          </a:p>
          <a:p>
            <a:r>
              <a:rPr lang="ru-RU" sz="1200" dirty="0" smtClean="0"/>
              <a:t>а с обычной ОРВИ. Симптомы могут проявиться в течение 14 дней после контакта </a:t>
            </a:r>
          </a:p>
          <a:p>
            <a:r>
              <a:rPr lang="ru-RU" sz="1200" dirty="0" smtClean="0"/>
              <a:t>с инфекционным больным.</a:t>
            </a:r>
            <a:endParaRPr lang="ru-RU" sz="1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449083" y="2780928"/>
            <a:ext cx="5670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Воздушно-капельный</a:t>
            </a:r>
            <a:r>
              <a:rPr lang="ru-RU" sz="1200" dirty="0" smtClean="0"/>
              <a:t> </a:t>
            </a:r>
            <a:r>
              <a:rPr lang="ru-RU" sz="1200" dirty="0"/>
              <a:t>(выделение вируса происходит при кашле, чихании, разговоре)</a:t>
            </a:r>
            <a:br>
              <a:rPr lang="ru-RU" sz="1200" dirty="0"/>
            </a:br>
            <a:r>
              <a:rPr lang="ru-RU" sz="1200" b="1" dirty="0" smtClean="0"/>
              <a:t>Контактно-бытовой</a:t>
            </a:r>
            <a:r>
              <a:rPr lang="ru-RU" sz="1200" dirty="0" smtClean="0"/>
              <a:t> </a:t>
            </a:r>
            <a:r>
              <a:rPr lang="ru-RU" sz="1200" dirty="0"/>
              <a:t>(через предметы обихода)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483768" y="3573016"/>
            <a:ext cx="64269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Сократить посещения людных </a:t>
            </a:r>
            <a:r>
              <a:rPr lang="ru-RU" sz="1200" b="1" dirty="0"/>
              <a:t>мест</a:t>
            </a:r>
            <a:r>
              <a:rPr lang="ru-RU" sz="1200" dirty="0"/>
              <a:t>.</a:t>
            </a:r>
            <a:br>
              <a:rPr lang="ru-RU" sz="1200" dirty="0"/>
            </a:br>
            <a:r>
              <a:rPr lang="ru-RU" sz="1200" dirty="0" smtClean="0"/>
              <a:t>Часто мойте </a:t>
            </a:r>
            <a:r>
              <a:rPr lang="ru-RU" sz="1200" b="1" dirty="0" smtClean="0"/>
              <a:t>руки с мылом </a:t>
            </a:r>
            <a:r>
              <a:rPr lang="ru-RU" sz="1200" dirty="0" smtClean="0"/>
              <a:t>или </a:t>
            </a:r>
            <a:r>
              <a:rPr lang="ru-RU" sz="1200" dirty="0"/>
              <a:t>используйте </a:t>
            </a:r>
            <a:r>
              <a:rPr lang="ru-RU" sz="1200" b="1" dirty="0"/>
              <a:t>дезинфицирующее средство</a:t>
            </a:r>
            <a:r>
              <a:rPr lang="ru-RU" sz="1200" dirty="0"/>
              <a:t>.</a:t>
            </a:r>
            <a:br>
              <a:rPr lang="ru-RU" sz="1200" dirty="0"/>
            </a:br>
            <a:r>
              <a:rPr lang="ru-RU" sz="1200" dirty="0"/>
              <a:t>Старайтесь </a:t>
            </a:r>
            <a:r>
              <a:rPr lang="ru-RU" sz="1200" b="1" dirty="0"/>
              <a:t>не касаться </a:t>
            </a:r>
            <a:r>
              <a:rPr lang="ru-RU" sz="1200" dirty="0"/>
              <a:t>рта, носа или </a:t>
            </a:r>
            <a:r>
              <a:rPr lang="ru-RU" sz="1200" dirty="0" smtClean="0"/>
              <a:t>глаз. Носите </a:t>
            </a:r>
            <a:r>
              <a:rPr lang="ru-RU" sz="1200" dirty="0"/>
              <a:t>с собой одноразовые салфетки и всегда прикрывайте нос и рот, когда вы кашляете или чихаете</a:t>
            </a:r>
            <a:r>
              <a:rPr lang="ru-RU" sz="1200" dirty="0" smtClean="0"/>
              <a:t>. Часто </a:t>
            </a:r>
            <a:r>
              <a:rPr lang="ru-RU" sz="1200" b="1" dirty="0" smtClean="0"/>
              <a:t>проветривайте</a:t>
            </a:r>
            <a:r>
              <a:rPr lang="ru-RU" sz="1200" dirty="0" smtClean="0"/>
              <a:t> помещения.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/>
              <a:t>Не ешьте </a:t>
            </a:r>
            <a:r>
              <a:rPr lang="ru-RU" sz="1200" dirty="0" smtClean="0"/>
              <a:t>если </a:t>
            </a:r>
            <a:r>
              <a:rPr lang="ru-RU" sz="1200" dirty="0"/>
              <a:t>другие люди погружали в </a:t>
            </a:r>
            <a:r>
              <a:rPr lang="ru-RU" sz="1200" dirty="0" smtClean="0"/>
              <a:t>нее свои </a:t>
            </a:r>
            <a:r>
              <a:rPr lang="ru-RU" sz="1200" dirty="0"/>
              <a:t>пальцы.</a:t>
            </a:r>
            <a:br>
              <a:rPr lang="ru-RU" sz="1200" dirty="0"/>
            </a:br>
            <a:r>
              <a:rPr lang="ru-RU" sz="1200" dirty="0" smtClean="0"/>
              <a:t>Расскажите </a:t>
            </a:r>
            <a:r>
              <a:rPr lang="ru-RU" sz="1200" dirty="0"/>
              <a:t>детям </a:t>
            </a:r>
            <a:r>
              <a:rPr lang="ru-RU" sz="1200" dirty="0" smtClean="0"/>
              <a:t>и </a:t>
            </a:r>
            <a:r>
              <a:rPr lang="ru-RU" sz="1200" dirty="0"/>
              <a:t>б</a:t>
            </a:r>
            <a:r>
              <a:rPr lang="ru-RU" sz="1200" dirty="0" smtClean="0"/>
              <a:t>лизким о </a:t>
            </a:r>
            <a:r>
              <a:rPr lang="ru-RU" sz="1200" dirty="0"/>
              <a:t>профилактике </a:t>
            </a:r>
            <a:r>
              <a:rPr lang="ru-RU" sz="1200" dirty="0" err="1" smtClean="0"/>
              <a:t>коронавируса</a:t>
            </a:r>
            <a:r>
              <a:rPr lang="ru-RU" sz="1200" dirty="0" smtClean="0"/>
              <a:t>. </a:t>
            </a:r>
            <a:r>
              <a:rPr lang="ru-RU" sz="1200" b="1" dirty="0"/>
              <a:t>Если вы обнаружили симптомы, схожие с теми, которые вызывает </a:t>
            </a:r>
            <a:r>
              <a:rPr lang="ru-RU" sz="1200" b="1" dirty="0" err="1"/>
              <a:t>коронавирус</a:t>
            </a:r>
            <a:r>
              <a:rPr lang="ru-RU" sz="1200" b="1" dirty="0"/>
              <a:t>, оставайтесь дома и вызывайте врача.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483768" y="5013176"/>
            <a:ext cx="61074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Снижает </a:t>
            </a:r>
            <a:r>
              <a:rPr lang="ru-RU" sz="1200" b="1" dirty="0"/>
              <a:t>риск заболевания вирусными инфекциями</a:t>
            </a:r>
            <a:r>
              <a:rPr lang="ru-RU" sz="1200" dirty="0"/>
              <a:t>, которые передаются воздушно-капельным путем (при кашле, чихании). Для больных ОРВИ ношение маски обязательно, </a:t>
            </a:r>
            <a:r>
              <a:rPr lang="ru-RU" sz="1200" b="1" dirty="0"/>
              <a:t>маску несколько раз в день нужно менять</a:t>
            </a:r>
            <a:r>
              <a:rPr lang="ru-RU" sz="1200" dirty="0"/>
              <a:t>.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502326" y="5854283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/>
              <a:t> 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555776" y="5919663"/>
            <a:ext cx="6354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акие </a:t>
            </a:r>
            <a:r>
              <a:rPr lang="ru-RU" sz="1200" dirty="0"/>
              <a:t>же, как и у других ОРВИ - </a:t>
            </a:r>
            <a:r>
              <a:rPr lang="ru-RU" sz="1200" b="1" dirty="0"/>
              <a:t>пневмония, бронхит, синусит </a:t>
            </a:r>
            <a:r>
              <a:rPr lang="ru-RU" sz="1200" dirty="0"/>
              <a:t>и другие</a:t>
            </a:r>
            <a:r>
              <a:rPr lang="ru-RU" sz="1200" dirty="0" smtClean="0"/>
              <a:t>. В зоне риска развития осложнений лица старше 60-ти лет</a:t>
            </a:r>
            <a:endParaRPr lang="ru-RU" sz="1200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27682" y="1772816"/>
            <a:ext cx="86886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27682" y="2708920"/>
            <a:ext cx="86886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70577" y="3573016"/>
            <a:ext cx="86886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27681" y="4962453"/>
            <a:ext cx="86886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76087" y="5733256"/>
            <a:ext cx="86886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93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73693" y="2346984"/>
            <a:ext cx="1944216" cy="432048"/>
          </a:xfrm>
          <a:prstGeom prst="roundRect">
            <a:avLst/>
          </a:prstGeom>
          <a:solidFill>
            <a:schemeClr val="accent3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ВАКЦИНАЦИЯ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76087" y="368404"/>
            <a:ext cx="1559609" cy="324292"/>
          </a:xfrm>
          <a:prstGeom prst="roundRect">
            <a:avLst/>
          </a:prstGeom>
          <a:solidFill>
            <a:schemeClr val="accent3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ТЕСТ \ анализ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3693" y="3024366"/>
            <a:ext cx="1944216" cy="432048"/>
          </a:xfrm>
          <a:prstGeom prst="roundRect">
            <a:avLst/>
          </a:prstGeom>
          <a:solidFill>
            <a:schemeClr val="accent3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СТРАНЫ риска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72492" y="4475895"/>
            <a:ext cx="2065759" cy="432048"/>
          </a:xfrm>
          <a:prstGeom prst="roundRect">
            <a:avLst/>
          </a:prstGeom>
          <a:solidFill>
            <a:schemeClr val="accent3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 – из-за границы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491057" y="2367062"/>
            <a:ext cx="65692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В настоящее время вакцины для профилактики заражения новым </a:t>
            </a:r>
            <a:r>
              <a:rPr lang="ru-RU" sz="1200" dirty="0" err="1"/>
              <a:t>коронавирусом</a:t>
            </a:r>
            <a:r>
              <a:rPr lang="ru-RU" sz="1200" dirty="0"/>
              <a:t> не разработано, российские и зарубежные учёные ведут её разработку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491057" y="188640"/>
            <a:ext cx="64252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Самостоятельная сдача анализов на </a:t>
            </a:r>
            <a:r>
              <a:rPr lang="ru-RU" sz="1200" dirty="0" err="1"/>
              <a:t>коронавирус</a:t>
            </a:r>
            <a:r>
              <a:rPr lang="ru-RU" sz="1200" dirty="0"/>
              <a:t> не предусмотрена! </a:t>
            </a:r>
            <a:r>
              <a:rPr lang="ru-RU" sz="1200" dirty="0" smtClean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/>
              <a:t>Тест на наличие </a:t>
            </a:r>
            <a:r>
              <a:rPr lang="ru-RU" sz="1200" dirty="0" err="1"/>
              <a:t>коронавируса</a:t>
            </a:r>
            <a:r>
              <a:rPr lang="ru-RU" sz="1200" dirty="0"/>
              <a:t> назначается только </a:t>
            </a:r>
            <a:r>
              <a:rPr lang="ru-RU" sz="1200" dirty="0" smtClean="0"/>
              <a:t>по медицинским показаниям, </a:t>
            </a:r>
            <a:r>
              <a:rPr lang="ru-RU" sz="1200" b="1" dirty="0" smtClean="0"/>
              <a:t>лицам, прибывшим на территорию Российской Федерации</a:t>
            </a:r>
            <a:r>
              <a:rPr lang="ru-RU" sz="1200" dirty="0" smtClean="0"/>
              <a:t> </a:t>
            </a:r>
            <a:r>
              <a:rPr lang="ru-RU" sz="1200" dirty="0"/>
              <a:t>и исключительно врачом медицинской организации (поликлиники, больницы). </a:t>
            </a:r>
            <a:r>
              <a:rPr lang="ru-RU" sz="1200" dirty="0" smtClean="0"/>
              <a:t>Обследованию подлежат : </a:t>
            </a:r>
          </a:p>
          <a:p>
            <a:pPr marL="228600" indent="-228600">
              <a:buAutoNum type="arabicParenR"/>
            </a:pPr>
            <a:r>
              <a:rPr lang="ru-RU" sz="1200" dirty="0" smtClean="0"/>
              <a:t>лица </a:t>
            </a:r>
            <a:r>
              <a:rPr lang="ru-RU" sz="1200" dirty="0"/>
              <a:t>с признаками ОРВИ, пересекшие в течение последних 14 дней границу</a:t>
            </a:r>
            <a:r>
              <a:rPr lang="ru-RU" sz="1200" b="1" dirty="0"/>
              <a:t> </a:t>
            </a:r>
            <a:endParaRPr lang="ru-RU" sz="1200" b="1" dirty="0" smtClean="0"/>
          </a:p>
          <a:p>
            <a:pPr marL="228600" indent="-228600">
              <a:buAutoNum type="arabicParenR"/>
            </a:pPr>
            <a:r>
              <a:rPr lang="ru-RU" sz="1200" dirty="0" smtClean="0"/>
              <a:t>лица </a:t>
            </a:r>
            <a:r>
              <a:rPr lang="ru-RU" sz="1200" dirty="0"/>
              <a:t>с признаками  </a:t>
            </a:r>
            <a:r>
              <a:rPr lang="ru-RU" sz="1200" dirty="0" smtClean="0"/>
              <a:t>ОРВИ </a:t>
            </a:r>
            <a:r>
              <a:rPr lang="ru-RU" sz="1200" dirty="0"/>
              <a:t>и диагнозом </a:t>
            </a:r>
            <a:r>
              <a:rPr lang="ru-RU" sz="1200" dirty="0" smtClean="0"/>
              <a:t>пневмония;</a:t>
            </a:r>
          </a:p>
          <a:p>
            <a:pPr marL="228600" indent="-228600">
              <a:buAutoNum type="arabicParenR"/>
            </a:pPr>
            <a:r>
              <a:rPr lang="ru-RU" sz="1200" b="1" dirty="0" smtClean="0"/>
              <a:t> </a:t>
            </a:r>
            <a:r>
              <a:rPr lang="ru-RU" sz="1200" dirty="0"/>
              <a:t>лица с признаками ОРВИ старше 60 </a:t>
            </a:r>
            <a:r>
              <a:rPr lang="ru-RU" sz="1200" dirty="0" smtClean="0"/>
              <a:t>лет;</a:t>
            </a:r>
          </a:p>
          <a:p>
            <a:pPr marL="228600" indent="-228600">
              <a:buAutoNum type="arabicParenR"/>
            </a:pPr>
            <a:r>
              <a:rPr lang="ru-RU" sz="1200" dirty="0" smtClean="0"/>
              <a:t>лица </a:t>
            </a:r>
            <a:r>
              <a:rPr lang="ru-RU" sz="1200" dirty="0"/>
              <a:t>с признаками ОРВИ и хронической сопутствующей патологией (сердечно-сосудистые заболевания, сахарный диабет, онкологические заболевания, </a:t>
            </a:r>
            <a:r>
              <a:rPr lang="ru-RU" sz="1200" dirty="0" smtClean="0"/>
              <a:t>заболевания </a:t>
            </a:r>
            <a:r>
              <a:rPr lang="ru-RU" sz="1200" dirty="0"/>
              <a:t>эндокринной системой);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449082" y="2896607"/>
            <a:ext cx="646723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Динамика заболеваемости размещена на сайтах </a:t>
            </a:r>
            <a:r>
              <a:rPr lang="ru-RU" sz="1200" dirty="0"/>
              <a:t>ВОЗ и </a:t>
            </a:r>
            <a:r>
              <a:rPr lang="ru-RU" sz="1200" dirty="0" err="1"/>
              <a:t>Роспотребнадзора</a:t>
            </a:r>
            <a:r>
              <a:rPr lang="ru-RU" sz="1200" dirty="0"/>
              <a:t> РФ. </a:t>
            </a:r>
            <a:endParaRPr lang="ru-RU" sz="1200" dirty="0" smtClean="0"/>
          </a:p>
          <a:p>
            <a:r>
              <a:rPr lang="ru-RU" sz="1200" dirty="0" smtClean="0"/>
              <a:t>Главный санитарный врач России принял решение рекомендовать </a:t>
            </a:r>
            <a:r>
              <a:rPr lang="ru-RU" sz="1200" dirty="0" err="1" smtClean="0"/>
              <a:t>самоизолящию</a:t>
            </a:r>
            <a:r>
              <a:rPr lang="ru-RU" sz="1200" dirty="0" smtClean="0"/>
              <a:t> лицам, прибывающих из ЛЮБЫХ стран, а </a:t>
            </a:r>
            <a:r>
              <a:rPr lang="ru-RU" sz="1200" dirty="0"/>
              <a:t>также совместно проживающим с ними лицам, необходимо соблюдать ряд требований. </a:t>
            </a:r>
            <a:endParaRPr lang="ru-RU" sz="1200" dirty="0" smtClean="0"/>
          </a:p>
          <a:p>
            <a:r>
              <a:rPr lang="ru-RU" sz="1200" dirty="0" smtClean="0"/>
              <a:t>Прибывшие могут </a:t>
            </a:r>
            <a:r>
              <a:rPr lang="ru-RU" sz="1200" dirty="0"/>
              <a:t>позвонить на  горячую линию Министерства здравоохранения Республики Башкортостан 8 (347) 286-58-27, 279-91-20 сообщить о своем прибытии, оставить свои контакты и </a:t>
            </a:r>
            <a:r>
              <a:rPr lang="ru-RU" sz="1200" b="1" dirty="0"/>
              <a:t>перейти в режим самоизоляции, то есть не выходить из дома</a:t>
            </a:r>
            <a:r>
              <a:rPr lang="ru-RU" sz="1200" dirty="0"/>
              <a:t>. </a:t>
            </a:r>
            <a:endParaRPr lang="ru-RU" sz="1200" dirty="0" smtClean="0"/>
          </a:p>
        </p:txBody>
      </p:sp>
      <p:sp>
        <p:nvSpPr>
          <p:cNvPr id="21" name="Прямоугольник 20"/>
          <p:cNvSpPr/>
          <p:nvPr/>
        </p:nvSpPr>
        <p:spPr>
          <a:xfrm>
            <a:off x="2502326" y="4339731"/>
            <a:ext cx="610740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Если Вы прибыли из любой страны, то Вам необходимо сообщить </a:t>
            </a:r>
            <a:r>
              <a:rPr lang="ru-RU" sz="1200" b="1" dirty="0"/>
              <a:t>свои контакты </a:t>
            </a:r>
            <a:r>
              <a:rPr lang="ru-RU" sz="1200" dirty="0"/>
              <a:t>(ФИО, пол, возраст, адрес, номер рейса, дата прибытия). </a:t>
            </a:r>
            <a:endParaRPr lang="ru-RU" sz="1200" dirty="0" smtClean="0"/>
          </a:p>
          <a:p>
            <a:r>
              <a:rPr lang="ru-RU" sz="1200" dirty="0" smtClean="0"/>
              <a:t>Если </a:t>
            </a:r>
            <a:r>
              <a:rPr lang="ru-RU" sz="1200" dirty="0"/>
              <a:t>в последние две недели вы посещали другую страну, Вы обязаны </a:t>
            </a:r>
            <a:r>
              <a:rPr lang="ru-RU" sz="1200" b="1" dirty="0"/>
              <a:t>находиться на карантине </a:t>
            </a:r>
            <a:r>
              <a:rPr lang="ru-RU" sz="1200" dirty="0"/>
              <a:t>по месту своего жительства в течение </a:t>
            </a:r>
            <a:r>
              <a:rPr lang="ru-RU" sz="1200" b="1" dirty="0"/>
              <a:t>14 дней </a:t>
            </a:r>
            <a:r>
              <a:rPr lang="ru-RU" sz="1200" dirty="0"/>
              <a:t>со дня пересечения границы. Соблюдать режим </a:t>
            </a:r>
            <a:r>
              <a:rPr lang="ru-RU" sz="1200" b="1" dirty="0"/>
              <a:t>самоизоляции</a:t>
            </a:r>
            <a:r>
              <a:rPr lang="ru-RU" sz="1200" dirty="0"/>
              <a:t> необходимо и людям</a:t>
            </a:r>
            <a:r>
              <a:rPr lang="ru-RU" sz="1200" b="1" dirty="0"/>
              <a:t>, проживающим вместе с Вами</a:t>
            </a:r>
            <a:r>
              <a:rPr lang="ru-RU" sz="1200" dirty="0"/>
              <a:t>. </a:t>
            </a:r>
            <a:endParaRPr lang="ru-RU" sz="1200" dirty="0" smtClean="0"/>
          </a:p>
          <a:p>
            <a:r>
              <a:rPr lang="ru-RU" sz="1200" dirty="0" smtClean="0"/>
              <a:t>Сведения о вас мы передадим в поликлинику по месту жительства или фактического пребывания, вам поступит звонок из поликлиники о взятии вас на динамическое наблюдение с рекомендациями </a:t>
            </a:r>
            <a:r>
              <a:rPr lang="ru-RU" sz="1200" b="1" dirty="0" smtClean="0"/>
              <a:t>по самостоятельному ведению чек-листа самочувствия</a:t>
            </a:r>
            <a:endParaRPr lang="ru-RU" sz="12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502326" y="5854283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/>
              <a:t> 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27679" y="2204864"/>
            <a:ext cx="86886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27680" y="2878230"/>
            <a:ext cx="86886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27680" y="4293096"/>
            <a:ext cx="86886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370015" y="5877271"/>
            <a:ext cx="84039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Риск инфицирования членов семьи снижается, если соблюдать основные гигиенические требования - использовать маску, индивидуальную посуду, часто мыть руки и пользоваться кожными антисептиками, регулярно проветривать помещения.</a:t>
            </a:r>
          </a:p>
        </p:txBody>
      </p:sp>
    </p:spTree>
    <p:extLst>
      <p:ext uri="{BB962C8B-B14F-4D97-AF65-F5344CB8AC3E}">
        <p14:creationId xmlns:p14="http://schemas.microsoft.com/office/powerpoint/2010/main" val="115675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73994" y="332656"/>
            <a:ext cx="2065758" cy="432048"/>
          </a:xfrm>
          <a:prstGeom prst="roundRect">
            <a:avLst/>
          </a:prstGeom>
          <a:solidFill>
            <a:schemeClr val="accent4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Мне на карантин?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73994" y="1549544"/>
            <a:ext cx="1944216" cy="432048"/>
          </a:xfrm>
          <a:prstGeom prst="roundRect">
            <a:avLst/>
          </a:prstGeom>
          <a:solidFill>
            <a:schemeClr val="accent4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Через аэропорт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3994" y="2944871"/>
            <a:ext cx="1944216" cy="648072"/>
          </a:xfrm>
          <a:prstGeom prst="roundRect">
            <a:avLst/>
          </a:prstGeom>
          <a:solidFill>
            <a:schemeClr val="accent4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Где размещаются на </a:t>
            </a:r>
            <a:r>
              <a:rPr lang="ru-RU" dirty="0" smtClean="0"/>
              <a:t>карантин?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49627" y="4235906"/>
            <a:ext cx="2065758" cy="356406"/>
          </a:xfrm>
          <a:prstGeom prst="roundRect">
            <a:avLst/>
          </a:prstGeom>
          <a:solidFill>
            <a:schemeClr val="accent4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Куда </a:t>
            </a:r>
            <a:r>
              <a:rPr lang="ru-RU" sz="1600" dirty="0" smtClean="0"/>
              <a:t>обращаться?</a:t>
            </a:r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483768" y="122909"/>
            <a:ext cx="65692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Режим самоизоляции, даже при отсутствии каких-либо симптомов, необходимо соблюдать  гражданам, прибывшим из другой страны, а также совместно проживающим с ними лицам. </a:t>
            </a:r>
            <a:endParaRPr lang="ru-RU" sz="1200" dirty="0" smtClean="0"/>
          </a:p>
          <a:p>
            <a:r>
              <a:rPr lang="ru-RU" sz="1200" dirty="0" smtClean="0"/>
              <a:t>Вы </a:t>
            </a:r>
            <a:r>
              <a:rPr lang="ru-RU" sz="1200" dirty="0"/>
              <a:t>прибыли из другой страны? </a:t>
            </a:r>
            <a:r>
              <a:rPr lang="ru-RU" sz="1200" dirty="0" smtClean="0"/>
              <a:t>При </a:t>
            </a:r>
            <a:r>
              <a:rPr lang="ru-RU" sz="1200" dirty="0"/>
              <a:t>наличии признаков ОРВИ необходимо вызвать врача на дом, врач назначит лечение. Также в режиме самоизоляции необходимо находиться лицам, контактировавшим с заболевшими.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469123" y="1286269"/>
            <a:ext cx="67504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Если </a:t>
            </a:r>
            <a:r>
              <a:rPr lang="ru-RU" sz="1200" dirty="0"/>
              <a:t>вы летели транзитом через аэропорт другой страны, то Вам необходимо соблюдать режим самоизоляции в течение 14 дней. Если для соблюдения режима самоизоляции вам необходим больничный, Вам необходимо обратиться в поликлинику, к которой Вы прикреплены. </a:t>
            </a:r>
            <a:endParaRPr lang="ru-RU" sz="1200" dirty="0" smtClean="0"/>
          </a:p>
          <a:p>
            <a:r>
              <a:rPr lang="ru-RU" sz="1200" dirty="0" smtClean="0"/>
              <a:t>При </a:t>
            </a:r>
            <a:r>
              <a:rPr lang="ru-RU" sz="1200" dirty="0"/>
              <a:t>наличии признаков ОРВИ необходимо вызвать врача на </a:t>
            </a:r>
            <a:r>
              <a:rPr lang="ru-RU" sz="1200" dirty="0" smtClean="0"/>
              <a:t>дом</a:t>
            </a:r>
            <a:r>
              <a:rPr lang="ru-RU" sz="1200" dirty="0"/>
              <a:t> </a:t>
            </a:r>
            <a:r>
              <a:rPr lang="ru-RU" sz="1200" dirty="0" smtClean="0"/>
              <a:t>или обратиться в 103,</a:t>
            </a:r>
          </a:p>
          <a:p>
            <a:r>
              <a:rPr lang="ru-RU" sz="1200" dirty="0" smtClean="0"/>
              <a:t>врач </a:t>
            </a:r>
            <a:r>
              <a:rPr lang="ru-RU" sz="1200" dirty="0"/>
              <a:t>назначит лечение. </a:t>
            </a:r>
            <a:endParaRPr lang="ru-RU" sz="1200" dirty="0" smtClean="0"/>
          </a:p>
          <a:p>
            <a:r>
              <a:rPr lang="ru-RU" sz="1200" dirty="0" smtClean="0"/>
              <a:t>Также </a:t>
            </a:r>
            <a:r>
              <a:rPr lang="ru-RU" sz="1200" dirty="0"/>
              <a:t>в режиме самоизоляции необходимо находиться лицам, </a:t>
            </a:r>
            <a:r>
              <a:rPr lang="ru-RU" sz="1200" dirty="0" smtClean="0"/>
              <a:t>контактировавшим </a:t>
            </a:r>
            <a:r>
              <a:rPr lang="ru-RU" sz="1200" dirty="0"/>
              <a:t>с заболевшими. </a:t>
            </a:r>
            <a:br>
              <a:rPr lang="ru-RU" sz="1200" dirty="0"/>
            </a:br>
            <a:endParaRPr lang="ru-RU" sz="1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473950" y="2687602"/>
            <a:ext cx="64269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Всем гражданам, прибывающим из другой страны, необходимо по приезду перейти в режим самоизоляции, то есть не покидать жилище, не посещать работу, учебу, не приглашать к себе гостей. Обращаем внимание, режим самоизоляции необходимо соблюдать и людям, проживающим вместе с Вами. </a:t>
            </a:r>
            <a:endParaRPr lang="ru-RU" sz="1200" dirty="0" smtClean="0"/>
          </a:p>
          <a:p>
            <a:r>
              <a:rPr lang="ru-RU" sz="1200" b="1" dirty="0" smtClean="0"/>
              <a:t>Если вы по семейным обстоятельствам не можете </a:t>
            </a:r>
            <a:r>
              <a:rPr lang="ru-RU" sz="1200" b="1" dirty="0" err="1" smtClean="0"/>
              <a:t>самоизолироваться</a:t>
            </a:r>
            <a:r>
              <a:rPr lang="ru-RU" sz="1200" b="1" dirty="0"/>
              <a:t> </a:t>
            </a:r>
            <a:r>
              <a:rPr lang="ru-RU" sz="1200" b="1" dirty="0" smtClean="0"/>
              <a:t>или являетесь жителем другого региона мы можем направить вас в </a:t>
            </a:r>
            <a:r>
              <a:rPr lang="ru-RU" sz="1200" b="1" dirty="0" err="1" smtClean="0"/>
              <a:t>обсерватор</a:t>
            </a:r>
            <a:r>
              <a:rPr lang="ru-RU" sz="1200" b="1" dirty="0" smtClean="0"/>
              <a:t> (пос. Родники Уфимского района)</a:t>
            </a:r>
            <a:endParaRPr lang="ru-RU" sz="12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372769" y="4178956"/>
            <a:ext cx="62849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AutoNum type="arabicPeriod"/>
            </a:pPr>
            <a:r>
              <a:rPr lang="ru-RU" sz="1200" dirty="0" smtClean="0"/>
              <a:t>Если Вы чувствуете себя хорошо, </a:t>
            </a:r>
            <a:r>
              <a:rPr lang="ru-RU" sz="1200" dirty="0"/>
              <a:t>ежедневно о своем </a:t>
            </a:r>
            <a:r>
              <a:rPr lang="ru-RU" sz="1200" dirty="0" smtClean="0"/>
              <a:t>самочувствии, температуре </a:t>
            </a:r>
            <a:r>
              <a:rPr lang="ru-RU" sz="1200" dirty="0"/>
              <a:t>тела </a:t>
            </a:r>
            <a:r>
              <a:rPr lang="ru-RU" sz="1200" dirty="0" smtClean="0"/>
              <a:t> и  других обстоятельствах, Вы можете сообщить в свою поликлинику по </a:t>
            </a:r>
            <a:r>
              <a:rPr lang="ru-RU" sz="1200" dirty="0"/>
              <a:t>месту жительства в течение всего периода карантина (14 дней</a:t>
            </a:r>
            <a:r>
              <a:rPr lang="ru-RU" sz="1200" dirty="0" smtClean="0"/>
              <a:t>), в том числе в ходе активного звонка из поликлиник.</a:t>
            </a:r>
          </a:p>
          <a:p>
            <a:pPr marL="228600" indent="-228600">
              <a:buAutoNum type="arabicPeriod"/>
            </a:pPr>
            <a:r>
              <a:rPr lang="ru-RU" sz="1200" b="1" dirty="0" smtClean="0"/>
              <a:t>Если </a:t>
            </a:r>
            <a:r>
              <a:rPr lang="ru-RU" sz="1200" b="1" dirty="0"/>
              <a:t>Вам </a:t>
            </a:r>
            <a:r>
              <a:rPr lang="ru-RU" sz="1200" b="1" dirty="0" smtClean="0"/>
              <a:t>или Вашему родственнику нужен </a:t>
            </a:r>
            <a:r>
              <a:rPr lang="ru-RU" sz="1200" b="1" dirty="0"/>
              <a:t>больничный лист, </a:t>
            </a:r>
            <a:r>
              <a:rPr lang="ru-RU" sz="1200" b="1" dirty="0" smtClean="0"/>
              <a:t>Вы можете сообщить об  этом в поликлинику, приложив подтверждение прибытия в страну. Есть возможность дистанционно заполнить форму заявления на больничный лист на портале ГОСУСЛУГИ-ТОЧКА-РУ (</a:t>
            </a:r>
            <a:r>
              <a:rPr lang="en-US" sz="1200" b="1" dirty="0" smtClean="0"/>
              <a:t>gosuslugi.ru) </a:t>
            </a:r>
            <a:r>
              <a:rPr lang="ru-RU" sz="1200" b="1" dirty="0" smtClean="0"/>
              <a:t>или в кабинете застрахованного лица </a:t>
            </a:r>
          </a:p>
          <a:p>
            <a:pPr marL="228600" indent="-228600">
              <a:buAutoNum type="arabicPeriod"/>
            </a:pPr>
            <a:r>
              <a:rPr lang="ru-RU" sz="1200" dirty="0" smtClean="0"/>
              <a:t>Если </a:t>
            </a:r>
            <a:r>
              <a:rPr lang="ru-RU" sz="1200" dirty="0"/>
              <a:t>у Вас появились симптомы ОРВИ, </a:t>
            </a:r>
            <a:r>
              <a:rPr lang="ru-RU" sz="1200" dirty="0" smtClean="0"/>
              <a:t>незамедлительно обращайтесь в горячую линию Минздрава РБ или по телефонам 103 на горячую линию Минздрава РБ</a:t>
            </a:r>
            <a:endParaRPr lang="ru-RU" sz="12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502326" y="5854283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/>
              <a:t> 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22101" y="1196752"/>
            <a:ext cx="86886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83501" y="2564904"/>
            <a:ext cx="86886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12283" y="4072597"/>
            <a:ext cx="86886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33582" y="4684732"/>
            <a:ext cx="20978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Постановление Правительства РФ от 18.03.2020 N 294 "Об утверждении Временных правил оформления листков нетрудоспособности, назначения и выплаты пособий по временной нетрудоспособности в случае карантина"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2162646" y="5230441"/>
            <a:ext cx="337566" cy="129913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2165709" y="2030921"/>
            <a:ext cx="331439" cy="140654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4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23528" y="1916832"/>
            <a:ext cx="1944216" cy="576064"/>
          </a:xfrm>
          <a:prstGeom prst="roundRect">
            <a:avLst/>
          </a:prstGeom>
          <a:solidFill>
            <a:schemeClr val="accent4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Сколько длится карантин?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70577" y="274036"/>
            <a:ext cx="1944216" cy="882065"/>
          </a:xfrm>
          <a:prstGeom prst="roundRect">
            <a:avLst/>
          </a:prstGeom>
          <a:solidFill>
            <a:schemeClr val="accent4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Что нельзя делать во время карантина?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0577" y="2844731"/>
            <a:ext cx="4225998" cy="648071"/>
          </a:xfrm>
          <a:prstGeom prst="roundRect">
            <a:avLst/>
          </a:prstGeom>
          <a:solidFill>
            <a:schemeClr val="accent4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Сколько стоит нахождение в стационаре?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42919" y="3927536"/>
            <a:ext cx="2150585" cy="1132176"/>
          </a:xfrm>
          <a:prstGeom prst="roundRect">
            <a:avLst/>
          </a:prstGeom>
          <a:solidFill>
            <a:schemeClr val="accent4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Сколько времени </a:t>
            </a:r>
            <a:r>
              <a:rPr lang="ru-RU" sz="1600" dirty="0" smtClean="0"/>
              <a:t>будет наблюдение? </a:t>
            </a:r>
            <a:br>
              <a:rPr lang="ru-RU" sz="1600" dirty="0" smtClean="0"/>
            </a:br>
            <a:r>
              <a:rPr lang="ru-RU" sz="1600" dirty="0" smtClean="0"/>
              <a:t>В какой форме оно осуществляется?</a:t>
            </a:r>
            <a:endParaRPr lang="ru-RU" sz="16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27681" y="5489234"/>
            <a:ext cx="3865958" cy="1016444"/>
          </a:xfrm>
          <a:prstGeom prst="roundRect">
            <a:avLst/>
          </a:prstGeom>
          <a:solidFill>
            <a:schemeClr val="accent4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Если я нахожусь в изоляции, должны ли члены моей семьи, не посещавшие </a:t>
            </a:r>
            <a:r>
              <a:rPr lang="ru-RU" sz="1400" dirty="0" smtClean="0"/>
              <a:t>другие страны</a:t>
            </a:r>
            <a:r>
              <a:rPr lang="ru-RU" sz="1400" dirty="0"/>
              <a:t>, тоже </a:t>
            </a:r>
            <a:r>
              <a:rPr lang="ru-RU" dirty="0"/>
              <a:t>сидеть дома?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502326" y="1918573"/>
            <a:ext cx="65692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Карантин длится 14 дней с момента пересечения границы или с даты контакта с заболевшим новой </a:t>
            </a:r>
            <a:r>
              <a:rPr lang="ru-RU" sz="1200" dirty="0" err="1"/>
              <a:t>коронавирусной</a:t>
            </a:r>
            <a:r>
              <a:rPr lang="ru-RU" sz="1200" dirty="0"/>
              <a:t> инфекцией. Обращаем внимание, режим самоизоляции необходимо соблюдать и людям, проживающим вместе с Вами.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393504" y="274036"/>
            <a:ext cx="65712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Нельзя покидать место своего проживания, посещать учебу и работу. </a:t>
            </a:r>
            <a:endParaRPr lang="ru-RU" sz="1200" dirty="0" smtClean="0"/>
          </a:p>
          <a:p>
            <a:r>
              <a:rPr lang="ru-RU" sz="1200" dirty="0" smtClean="0"/>
              <a:t>Обращаем </a:t>
            </a:r>
            <a:r>
              <a:rPr lang="ru-RU" sz="1200" dirty="0"/>
              <a:t>внимание, режим самоизоляции необходимо соблюдать и людям, проживающим вместе с вами. Риск инфицирования членов семьи снижается, если соблюдать основные гигиенические требования - использовать маску, индивидуальную посуду, часто мыть руки и пользоваться кожными антисептиками, регулярно проветривать помещения.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614894" y="2875065"/>
            <a:ext cx="41955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Медицинская помощь всем пациентам с подозрением на новую </a:t>
            </a:r>
            <a:r>
              <a:rPr lang="ru-RU" sz="1200" dirty="0" err="1"/>
              <a:t>коронавирусную</a:t>
            </a:r>
            <a:r>
              <a:rPr lang="ru-RU" sz="1200" dirty="0"/>
              <a:t> инфекцию оказывается на бесплатной основе.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623539" y="3708794"/>
            <a:ext cx="63134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В течение периода наблюдения (оставшиеся дни до истечения 14 дней) </a:t>
            </a:r>
          </a:p>
          <a:p>
            <a:r>
              <a:rPr lang="ru-RU" sz="1200" dirty="0" smtClean="0"/>
              <a:t>вам будут ежедневно звонить из поликлиники.</a:t>
            </a:r>
          </a:p>
          <a:p>
            <a:r>
              <a:rPr lang="ru-RU" sz="1200" b="1" dirty="0" smtClean="0"/>
              <a:t>При появлении температуры, кашля, одышки, насморка или других признаков вирусной инфекции к вам придет медицинский работник, выполнит отбор биологического материала на исследования, назначит лечение дома. Посещать вас будут по мере необходимости, но не реже 1 раза в три дня. </a:t>
            </a:r>
            <a:br>
              <a:rPr lang="ru-RU" sz="1200" b="1" dirty="0" smtClean="0"/>
            </a:br>
            <a:r>
              <a:rPr lang="ru-RU" sz="1200" b="1" dirty="0" smtClean="0"/>
              <a:t>При ухудшении состояния можно обратиться в 103 или самостоятельно вызвать врача на дом, вам предложат госпитализацию в инфекционные стационары</a:t>
            </a:r>
            <a:endParaRPr lang="ru-RU" sz="12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278070" y="5397292"/>
            <a:ext cx="46323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Да, режим самоизоляции необходимо соблюдать и людям, проживающим вместе с вами. Риск инфицирования членов семьи снижается, если соблюдать основные гигиенические требования - использовать маску, индивидуальную посуду, часто мыть руки и пользоваться кожными антисептиками, регулярно проветривать помещения.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27682" y="1772816"/>
            <a:ext cx="86886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27682" y="2708920"/>
            <a:ext cx="86886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70577" y="3645024"/>
            <a:ext cx="86886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27681" y="5388391"/>
            <a:ext cx="86886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323528" y="1231884"/>
            <a:ext cx="84039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Риск инфицирования членов семьи снижается, если соблюдать основные гигиенические требования - использовать маску, индивидуальную посуду, часто мыть руки и пользоваться кожными антисептиками, регулярно проветривать помещения.</a:t>
            </a:r>
          </a:p>
        </p:txBody>
      </p:sp>
      <p:sp>
        <p:nvSpPr>
          <p:cNvPr id="20" name="Стрелка вправо 19"/>
          <p:cNvSpPr/>
          <p:nvPr/>
        </p:nvSpPr>
        <p:spPr>
          <a:xfrm>
            <a:off x="2267744" y="4278758"/>
            <a:ext cx="337566" cy="150147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90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73994" y="332656"/>
            <a:ext cx="3433910" cy="1168501"/>
          </a:xfrm>
          <a:prstGeom prst="roundRect">
            <a:avLst/>
          </a:prstGeom>
          <a:solidFill>
            <a:schemeClr val="accent5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Как и сколько времени идёт диагностика? Правда ли, что она трехэтапная? Что она включает в себя?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70577" y="2115290"/>
            <a:ext cx="3437327" cy="1115253"/>
          </a:xfrm>
          <a:prstGeom prst="roundRect">
            <a:avLst/>
          </a:prstGeom>
          <a:solidFill>
            <a:schemeClr val="accent5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Какие анализы берутся для диагностики данной инфекции?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3993" y="3789040"/>
            <a:ext cx="3433909" cy="936104"/>
          </a:xfrm>
          <a:prstGeom prst="roundRect">
            <a:avLst/>
          </a:prstGeom>
          <a:solidFill>
            <a:schemeClr val="accent5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Как лечат людей, пока они ждут результаты </a:t>
            </a:r>
            <a:r>
              <a:rPr lang="ru-RU" sz="1400" dirty="0" smtClean="0"/>
              <a:t>анализов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73994" y="5112917"/>
            <a:ext cx="3433908" cy="1008112"/>
          </a:xfrm>
          <a:prstGeom prst="roundRect">
            <a:avLst/>
          </a:prstGeom>
          <a:solidFill>
            <a:schemeClr val="accent5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Если есть подозрение на </a:t>
            </a:r>
            <a:r>
              <a:rPr lang="ru-RU" sz="1400" dirty="0" err="1"/>
              <a:t>коронавирус</a:t>
            </a:r>
            <a:r>
              <a:rPr lang="ru-RU" sz="1400" dirty="0"/>
              <a:t>, почему пациентов не изолируют друг от друга, а размещают в одной палате?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923928" y="433821"/>
            <a:ext cx="49923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Для постановки диагноза проведение однократного теста недостаточно. Если человек не имеет симптомов ОРВИ, то ему исследования проводят 2 раза. При наличии симптомов ОРВИ исследования проводят не менее 3 раз.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923928" y="2044476"/>
            <a:ext cx="499238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Диагностика новой </a:t>
            </a:r>
            <a:r>
              <a:rPr lang="ru-RU" sz="1400" dirty="0" err="1"/>
              <a:t>коронавирусной</a:t>
            </a:r>
            <a:r>
              <a:rPr lang="ru-RU" sz="1400" dirty="0"/>
              <a:t> инфекции осуществляется молекулярно-генетическими методами - ПЦР (полимеразная цепная реакция). Для исследования берётся мазок из носа и ротоглотки, а также проводятся другие анализы по назначению врача.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995936" y="3786377"/>
            <a:ext cx="41555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Лечение назначает врач в зависимости от симптомов в соответствии с российскими и международными рекомендациями. Самолечение противопоказано.</a:t>
            </a:r>
            <a:endParaRPr lang="ru-RU" sz="1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923929" y="5085184"/>
            <a:ext cx="499238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Люди с подозрением на </a:t>
            </a:r>
            <a:r>
              <a:rPr lang="ru-RU" sz="1400" dirty="0" err="1"/>
              <a:t>коронавирусную</a:t>
            </a:r>
            <a:r>
              <a:rPr lang="ru-RU" sz="1400" dirty="0"/>
              <a:t> инфекцию с одинаковыми сроками пересечения границы либо контакта с заболевшим лежат в маломестных палатах. При первом положительном результате анализа на </a:t>
            </a:r>
            <a:r>
              <a:rPr lang="ru-RU" sz="1400" dirty="0" err="1"/>
              <a:t>коронавирусную</a:t>
            </a:r>
            <a:r>
              <a:rPr lang="ru-RU" sz="1400" dirty="0"/>
              <a:t> инфекцию пациента незамедлительно изолируют.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502326" y="5854283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/>
              <a:t> 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27682" y="1772816"/>
            <a:ext cx="86886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70577" y="3573016"/>
            <a:ext cx="86886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27681" y="4962453"/>
            <a:ext cx="86886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5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73993" y="188640"/>
            <a:ext cx="3865959" cy="1202851"/>
          </a:xfrm>
          <a:prstGeom prst="roundRect">
            <a:avLst/>
          </a:prstGeom>
          <a:solidFill>
            <a:schemeClr val="tx2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Как организована дезинфекция помещений в больницах, куда отвозят пациентов с подозрением на </a:t>
            </a:r>
            <a:r>
              <a:rPr lang="ru-RU" sz="1400" dirty="0" err="1"/>
              <a:t>коронавирус</a:t>
            </a:r>
            <a:r>
              <a:rPr lang="ru-RU" sz="1400" dirty="0"/>
              <a:t>?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27681" y="1964886"/>
            <a:ext cx="3984280" cy="1115253"/>
          </a:xfrm>
          <a:prstGeom prst="roundRect">
            <a:avLst/>
          </a:prstGeom>
          <a:solidFill>
            <a:schemeClr val="tx2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Кто подлежит госпитализации вместе с заболевшим?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3994" y="3789040"/>
            <a:ext cx="2857846" cy="936104"/>
          </a:xfrm>
          <a:prstGeom prst="roundRect">
            <a:avLst/>
          </a:prstGeom>
          <a:solidFill>
            <a:schemeClr val="tx2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На основании чего госпитализируют предположительно зараженных?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70576" y="5037086"/>
            <a:ext cx="2861263" cy="1181565"/>
          </a:xfrm>
          <a:prstGeom prst="roundRect">
            <a:avLst/>
          </a:prstGeom>
          <a:solidFill>
            <a:schemeClr val="tx2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Почему врачи покидают больницу, хотя сами контактировали с пациентами?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427984" y="239364"/>
            <a:ext cx="441632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Дезинфекция осуществляется не менее 2 раз в сутки во всех помещениях больницы с применением дезинфицирующих средств и физических методов обеззараживания воздуха и поверхностей (бактерицидные лампы и </a:t>
            </a:r>
            <a:r>
              <a:rPr lang="ru-RU" sz="1400" dirty="0" err="1"/>
              <a:t>обеззараживатели</a:t>
            </a:r>
            <a:r>
              <a:rPr lang="ru-RU" sz="1400" dirty="0"/>
              <a:t> воздуха).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572000" y="2060848"/>
            <a:ext cx="42723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Решение о госпитализации принимает проводящий осмотр врач </a:t>
            </a:r>
            <a:r>
              <a:rPr lang="ru-RU" sz="1400" dirty="0" smtClean="0"/>
              <a:t>поликлиники или скорой помощи в </a:t>
            </a:r>
            <a:r>
              <a:rPr lang="ru-RU" sz="1400" dirty="0"/>
              <a:t>зависимости от тяжести состояния и близости контактов с заболевшим.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281028" y="3810326"/>
            <a:ext cx="56534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Госпитализация проводится в соответствии с Постановлением главного санитарного врача Российской Федерации* (*от 02.03.2020 №5 "О дополнительных мерах по снижению рисков завоза и распространения новой </a:t>
            </a:r>
            <a:r>
              <a:rPr lang="ru-RU" sz="1400" dirty="0" err="1"/>
              <a:t>коронавирусной</a:t>
            </a:r>
            <a:r>
              <a:rPr lang="ru-RU" sz="1400" dirty="0"/>
              <a:t> инфекции (2019-nCoV)).</a:t>
            </a:r>
            <a:endParaRPr lang="ru-RU" sz="1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347864" y="5085184"/>
            <a:ext cx="561134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Во время работы персонал использует средства индивидуальной защиты (маски, респираторы, перчатки, медицинские шапочки). В конце каждой смены медперсонал сдает экипировку для утилизации и проходит полную санитарную обработку (душ с моющими и дезинфицирующими средствами).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502326" y="5854283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/>
              <a:t> 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27682" y="1628800"/>
            <a:ext cx="86886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70577" y="3573016"/>
            <a:ext cx="86886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27681" y="4962453"/>
            <a:ext cx="86886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трелка вправо 13"/>
          <p:cNvSpPr/>
          <p:nvPr/>
        </p:nvSpPr>
        <p:spPr>
          <a:xfrm>
            <a:off x="4245892" y="2566349"/>
            <a:ext cx="337566" cy="129913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91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70576" y="502036"/>
            <a:ext cx="3433911" cy="971235"/>
          </a:xfrm>
          <a:prstGeom prst="roundRect">
            <a:avLst/>
          </a:prstGeom>
          <a:solidFill>
            <a:schemeClr val="accent6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В какие больницы будут распределяться потенциально инфицированные пациенты?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70576" y="1988839"/>
            <a:ext cx="3433911" cy="1115253"/>
          </a:xfrm>
          <a:prstGeom prst="roundRect">
            <a:avLst/>
          </a:prstGeom>
          <a:solidFill>
            <a:schemeClr val="accent6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Могут ли родственники посещать пациента, который находится в режиме изоляции в больнице?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3993" y="3789040"/>
            <a:ext cx="3430493" cy="936104"/>
          </a:xfrm>
          <a:prstGeom prst="roundRect">
            <a:avLst/>
          </a:prstGeom>
          <a:solidFill>
            <a:schemeClr val="accent6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Можно ли пользоваться телефоном, находясь в режиме изоляции?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62016" y="5220698"/>
            <a:ext cx="3505918" cy="949950"/>
          </a:xfrm>
          <a:prstGeom prst="roundRect">
            <a:avLst/>
          </a:prstGeom>
          <a:solidFill>
            <a:schemeClr val="accent6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Сколько пациентов может лежать в одной палате?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067944" y="657562"/>
            <a:ext cx="458070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Сейчас лица с ОРВИ, прибывшие из стран с неблагополучной </a:t>
            </a:r>
            <a:r>
              <a:rPr lang="ru-RU" sz="1400" dirty="0" err="1"/>
              <a:t>эпидситуацией</a:t>
            </a:r>
            <a:r>
              <a:rPr lang="ru-RU" sz="1400" dirty="0"/>
              <a:t>, направляются в инфекционную клиническую больницу № 4 г. Уфы.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091879" y="1980419"/>
            <a:ext cx="48613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В период, пока пациент находится в изоляции, родственники посещать его не могут. Эти меры введены для предотвращения распространения заболевания. Однако все, кто находятся на лечении в стационаре, всегда могут воспользоваться мобильным телефоном для связи с родными.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211960" y="3933926"/>
            <a:ext cx="471733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Да, все, кто находятся на лечении в стационаре, всегда могут воспользоваться мобильным телефоном для связи с родными и в других целях.</a:t>
            </a:r>
            <a:endParaRPr lang="ru-RU" sz="1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283968" y="5317757"/>
            <a:ext cx="42885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Используются маломестные палаты.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502326" y="5854283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/>
              <a:t> 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27682" y="1772816"/>
            <a:ext cx="86886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70577" y="3573016"/>
            <a:ext cx="86886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27681" y="4962453"/>
            <a:ext cx="86886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273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70577" y="261519"/>
            <a:ext cx="3649935" cy="611197"/>
          </a:xfrm>
          <a:prstGeom prst="roundRect">
            <a:avLst/>
          </a:prstGeom>
          <a:solidFill>
            <a:schemeClr val="tx2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Могут ли родственники приносить еду и другие необходимые вещи в стационар?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70576" y="1001759"/>
            <a:ext cx="3649936" cy="680236"/>
          </a:xfrm>
          <a:prstGeom prst="roundRect">
            <a:avLst/>
          </a:prstGeom>
          <a:solidFill>
            <a:schemeClr val="tx2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Как организовано питание пациентов, находящихся в стационаре? 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92192" y="1846129"/>
            <a:ext cx="3001862" cy="498540"/>
          </a:xfrm>
          <a:prstGeom prst="roundRect">
            <a:avLst/>
          </a:prstGeom>
          <a:solidFill>
            <a:schemeClr val="tx2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Какие меры нужно соблюдать после выписки из стационара?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34681" y="4401254"/>
            <a:ext cx="2065758" cy="1656184"/>
          </a:xfrm>
          <a:prstGeom prst="roundRect">
            <a:avLst/>
          </a:prstGeom>
          <a:solidFill>
            <a:schemeClr val="tx2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Можно ли получить больничный на период самоизоляции?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067944" y="281696"/>
            <a:ext cx="45807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Родственники могут передавать пациентам продукты питания и личные вещи, однако существует ряд ограничений, которые Вы можете уточнить, позвонив в справочную больницы.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067944" y="1006396"/>
            <a:ext cx="4518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Решение о госпитализации принимает проводящий осмотр врач в зависимости от тяжести состояния и близости контактов с заболевшим.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638328" y="1816052"/>
            <a:ext cx="52640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После выписки необходимо соблюдать такие же меры профилактики вирусных инфекций, как и здоровым людям, - избегать массовых скоплений людей, мыть руки, проветривать помещения и т.д.</a:t>
            </a:r>
            <a:endParaRPr lang="ru-RU" sz="12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694510" y="4221088"/>
            <a:ext cx="605395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Если Вам или Вашему родственнику нужен больничный лист, Вы можете сообщить об  этом в поликлинику, приложив подтверждение прибытия в страну. Есть возможность дистанционно заполнить форму заявления на больничный лист на портале ГОСУСЛУГИ-ТОЧКА-РУ (</a:t>
            </a:r>
            <a:r>
              <a:rPr lang="en-US" sz="1200" b="1" dirty="0"/>
              <a:t>gosuslugi.ru) </a:t>
            </a:r>
            <a:r>
              <a:rPr lang="ru-RU" sz="1200" b="1" dirty="0"/>
              <a:t>или в кабинете застрахованного лица </a:t>
            </a:r>
          </a:p>
          <a:p>
            <a:r>
              <a:rPr lang="ru-RU" sz="1200" dirty="0" smtClean="0"/>
              <a:t>Больничные листы по поводу карантин будут выдаваться независимо от самочувствия, здоровым людям.. Обращаем внимание, режим самоизоляции необходимо соблюдать и людям, проживающим вместе с вами, даже если они не ездили с вами. Также режим самоизоляции необходимо соблюдать, если вы контактировали с заболевшим новой </a:t>
            </a:r>
            <a:r>
              <a:rPr lang="ru-RU" sz="1200" dirty="0" err="1" smtClean="0"/>
              <a:t>коронавирусной</a:t>
            </a:r>
            <a:r>
              <a:rPr lang="ru-RU" sz="1200" dirty="0" smtClean="0"/>
              <a:t> инфекцией.</a:t>
            </a:r>
          </a:p>
          <a:p>
            <a:r>
              <a:rPr lang="ru-RU" sz="1200" dirty="0" smtClean="0"/>
              <a:t>Если </a:t>
            </a:r>
            <a:r>
              <a:rPr lang="ru-RU" sz="1200" dirty="0"/>
              <a:t>в период самоизоляции возникло недомогание, следует немедленно вызвать врача на дом или "скорую помощь", сообщив, что вы недавно прибыли из другой страны.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Важно </a:t>
            </a:r>
            <a:r>
              <a:rPr lang="ru-RU" sz="1200" dirty="0"/>
              <a:t>НЕ посещать поликлинику!!!"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502326" y="5854283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/>
              <a:t> 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70576" y="943271"/>
            <a:ext cx="86886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27681" y="1772816"/>
            <a:ext cx="86886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27681" y="3933056"/>
            <a:ext cx="86886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трелка вправо 13"/>
          <p:cNvSpPr/>
          <p:nvPr/>
        </p:nvSpPr>
        <p:spPr>
          <a:xfrm>
            <a:off x="2255058" y="5048310"/>
            <a:ext cx="337566" cy="129913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4254" y="2570567"/>
            <a:ext cx="3001862" cy="498540"/>
          </a:xfrm>
          <a:prstGeom prst="roundRect">
            <a:avLst/>
          </a:prstGeom>
          <a:solidFill>
            <a:schemeClr val="accent2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Я уехала на дачу/сады/деревня.</a:t>
            </a:r>
            <a:br>
              <a:rPr lang="ru-RU" sz="1400" dirty="0" smtClean="0"/>
            </a:br>
            <a:r>
              <a:rPr lang="ru-RU" sz="1400" dirty="0" smtClean="0"/>
              <a:t> Кто меня наблюдает?</a:t>
            </a:r>
            <a:endParaRPr lang="ru-RU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70576" y="2462383"/>
            <a:ext cx="86886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638328" y="2491988"/>
            <a:ext cx="52640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Сообщите мне фактическое место пребывания, вам позвонят из отделения неотложной помощи той больницы или поликлиники, которая обслуживает вашу территорию. Карточку вызова я передам в ближайшую «неотложку»</a:t>
            </a:r>
            <a:endParaRPr lang="ru-RU" sz="1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92192" y="3207405"/>
            <a:ext cx="83650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СПРОСИТЬ ПРО САМОЧУВСТВИЕ И КОНТАКТНЫХ, ДЕТИ, ПОЖИЛЫЕ, ОФОРМИТЬ ВЫЗОВ 103 ПРИ УХУДШЕНИИ САМОЧУВСТВИЯ ЛЮБОГО ЧЛЕНА СЕМЬИ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383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1841</Words>
  <Application>Microsoft Office PowerPoint</Application>
  <PresentationFormat>Экран (4:3)</PresentationFormat>
  <Paragraphs>107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Засядкин Игорь Сергеевич</dc:creator>
  <cp:lastModifiedBy>Кононова Ирина Вячеславовна</cp:lastModifiedBy>
  <cp:revision>22</cp:revision>
  <dcterms:created xsi:type="dcterms:W3CDTF">2020-03-19T17:09:40Z</dcterms:created>
  <dcterms:modified xsi:type="dcterms:W3CDTF">2020-03-22T16:40:26Z</dcterms:modified>
</cp:coreProperties>
</file>