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1357" r:id="rId2"/>
    <p:sldId id="1244" r:id="rId3"/>
    <p:sldId id="1291" r:id="rId4"/>
    <p:sldId id="1246" r:id="rId5"/>
    <p:sldId id="1392" r:id="rId6"/>
    <p:sldId id="1346" r:id="rId7"/>
    <p:sldId id="1389" r:id="rId8"/>
    <p:sldId id="1395" r:id="rId9"/>
    <p:sldId id="1386" r:id="rId10"/>
    <p:sldId id="1347" r:id="rId11"/>
    <p:sldId id="1387" r:id="rId12"/>
    <p:sldId id="1391" r:id="rId13"/>
    <p:sldId id="1396" r:id="rId14"/>
  </p:sldIdLst>
  <p:sldSz cx="12192000" cy="6858000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3848">
          <p15:clr>
            <a:srgbClr val="A4A3A4"/>
          </p15:clr>
        </p15:guide>
        <p15:guide id="4" pos="2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ardis" initials="T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377BCD"/>
    <a:srgbClr val="FFFFFF"/>
    <a:srgbClr val="2F37E1"/>
    <a:srgbClr val="FF99CC"/>
    <a:srgbClr val="FF5050"/>
    <a:srgbClr val="214F87"/>
    <a:srgbClr val="1D48D1"/>
    <a:srgbClr val="0C20E2"/>
    <a:srgbClr val="D257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20" autoAdjust="0"/>
    <p:restoredTop sz="92899" autoAdjust="0"/>
  </p:normalViewPr>
  <p:slideViewPr>
    <p:cSldViewPr>
      <p:cViewPr varScale="1">
        <p:scale>
          <a:sx n="106" d="100"/>
          <a:sy n="106" d="100"/>
        </p:scale>
        <p:origin x="912" y="168"/>
      </p:cViewPr>
      <p:guideLst>
        <p:guide orient="horz" pos="2160"/>
        <p:guide pos="3840"/>
        <p:guide orient="horz" pos="3848"/>
        <p:guide pos="2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6135" cy="496254"/>
          </a:xfrm>
          <a:prstGeom prst="rect">
            <a:avLst/>
          </a:prstGeom>
        </p:spPr>
        <p:txBody>
          <a:bodyPr vert="horz" lIns="91396" tIns="45697" rIns="91396" bIns="45697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957" y="0"/>
            <a:ext cx="2946135" cy="496254"/>
          </a:xfrm>
          <a:prstGeom prst="rect">
            <a:avLst/>
          </a:prstGeom>
        </p:spPr>
        <p:txBody>
          <a:bodyPr vert="horz" lIns="91396" tIns="45697" rIns="91396" bIns="45697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C5F794B-B03E-4B39-8782-7C815E48E8A1}" type="datetimeFigureOut">
              <a:rPr lang="ru-RU"/>
              <a:t>15.01.2026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9428801"/>
            <a:ext cx="2946135" cy="496253"/>
          </a:xfrm>
          <a:prstGeom prst="rect">
            <a:avLst/>
          </a:prstGeom>
        </p:spPr>
        <p:txBody>
          <a:bodyPr vert="horz" lIns="91396" tIns="45697" rIns="91396" bIns="45697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957" y="9428801"/>
            <a:ext cx="2946135" cy="496253"/>
          </a:xfrm>
          <a:prstGeom prst="rect">
            <a:avLst/>
          </a:prstGeom>
        </p:spPr>
        <p:txBody>
          <a:bodyPr vert="horz" lIns="91396" tIns="45697" rIns="91396" bIns="45697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69A5067-9026-4F38-8CD4-E0B6320E7CD2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2" y="0"/>
            <a:ext cx="2946135" cy="4962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285" tIns="45642" rIns="91285" bIns="45642" numCol="1" anchor="t" anchorCtr="0" compatLnSpc="1"/>
          <a:lstStyle>
            <a:lvl1pPr defTabSz="912495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 bwMode="auto">
          <a:xfrm>
            <a:off x="3849957" y="0"/>
            <a:ext cx="2946135" cy="4962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285" tIns="45642" rIns="91285" bIns="45642" numCol="1" anchor="t" anchorCtr="0" compatLnSpc="1"/>
          <a:lstStyle>
            <a:lvl1pPr algn="r" defTabSz="912495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9B558C4-7C2A-432B-97F4-CD5C2FD3EF47}" type="datetimeFigureOut">
              <a:rPr lang="ru-RU"/>
              <a:t>15.01.2026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96" tIns="45697" rIns="91396" bIns="45697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678658" y="4715192"/>
            <a:ext cx="5440360" cy="446627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285" tIns="45642" rIns="91285" bIns="45642" numCol="1" anchor="t" anchorCtr="0" compatLnSpc="1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2" y="9428801"/>
            <a:ext cx="2946135" cy="4962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285" tIns="45642" rIns="91285" bIns="45642" numCol="1" anchor="b" anchorCtr="0" compatLnSpc="1"/>
          <a:lstStyle>
            <a:lvl1pPr defTabSz="912495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849957" y="9428801"/>
            <a:ext cx="2946135" cy="4962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285" tIns="45642" rIns="91285" bIns="45642" numCol="1" anchor="b" anchorCtr="0" compatLnSpc="1"/>
          <a:lstStyle>
            <a:lvl1pPr algn="r" defTabSz="912495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48FE655-ECA7-44E5-91DF-FE820FE03D04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8FE655-ECA7-44E5-91DF-FE820FE03D04}" type="slidenum">
              <a:rPr lang="ru-RU" smtClean="0"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8FE655-ECA7-44E5-91DF-FE820FE03D04}" type="slidenum">
              <a:rPr lang="ru-RU" smtClean="0"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49ECC-C002-4E6C-8DFA-3F0EAB16FFFE}" type="slidenum">
              <a:rPr lang="ru-RU" smtClean="0"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49ECC-C002-4E6C-8DFA-3F0EAB16FFFE}" type="slidenum">
              <a:rPr lang="ru-RU" smtClean="0"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49ECC-C002-4E6C-8DFA-3F0EAB16FFFE}" type="slidenum">
              <a:rPr lang="ru-RU" smtClean="0"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8FE655-ECA7-44E5-91DF-FE820FE03D04}" type="slidenum">
              <a:rPr lang="ru-RU" smtClean="0"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8FE655-ECA7-44E5-91DF-FE820FE03D04}" type="slidenum">
              <a:rPr lang="ru-RU" smtClean="0"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70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C21E-FE85-4582-9D6B-5FA62D7990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15.01.2026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5B71-8974-4D0A-B81D-473F1E6D0E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C21E-FE85-4582-9D6B-5FA62D7990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15.01.2026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5B71-8974-4D0A-B81D-473F1E6D0E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5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5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C21E-FE85-4582-9D6B-5FA62D7990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15.01.2026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5B71-8974-4D0A-B81D-473F1E6D0E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1/15/2026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C21E-FE85-4582-9D6B-5FA62D7990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15.01.2026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5B71-8974-4D0A-B81D-473F1E6D0E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4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C21E-FE85-4582-9D6B-5FA62D7990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15.01.2026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5B71-8974-4D0A-B81D-473F1E6D0E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C21E-FE85-4582-9D6B-5FA62D7990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15.01.2026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5B71-8974-4D0A-B81D-473F1E6D0E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9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9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C21E-FE85-4582-9D6B-5FA62D7990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15.01.2026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5B71-8974-4D0A-B81D-473F1E6D0E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C21E-FE85-4582-9D6B-5FA62D7990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15.01.2026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5B71-8974-4D0A-B81D-473F1E6D0E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C21E-FE85-4582-9D6B-5FA62D7990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15.01.2026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5B71-8974-4D0A-B81D-473F1E6D0E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7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C21E-FE85-4582-9D6B-5FA62D7990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15.01.2026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5B71-8974-4D0A-B81D-473F1E6D0E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C21E-FE85-4582-9D6B-5FA62D7990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15.01.2026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5B71-8974-4D0A-B81D-473F1E6D0E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9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D9BC21E-FE85-4582-9D6B-5FA62D799045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15.01.2026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9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9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4E55B71-8974-4D0A-B81D-473F1E6D0E0A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8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7.jpeg"/><Relationship Id="rId7" Type="http://schemas.openxmlformats.org/officeDocument/2006/relationships/image" Target="../media/image80.png"/><Relationship Id="rId12" Type="http://schemas.openxmlformats.org/officeDocument/2006/relationships/image" Target="../media/image8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48.png"/><Relationship Id="rId10" Type="http://schemas.openxmlformats.org/officeDocument/2006/relationships/image" Target="../media/image83.png"/><Relationship Id="rId4" Type="http://schemas.openxmlformats.org/officeDocument/2006/relationships/image" Target="../media/image78.jpeg"/><Relationship Id="rId9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48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56.png"/><Relationship Id="rId4" Type="http://schemas.openxmlformats.org/officeDocument/2006/relationships/image" Target="../media/image86.png"/><Relationship Id="rId9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0" Type="http://schemas.openxmlformats.org/officeDocument/2006/relationships/image" Target="../media/image26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5" name="Rectangle 9"/>
          <p:cNvSpPr>
            <a:spLocks noChangeArrowheads="1"/>
          </p:cNvSpPr>
          <p:nvPr/>
        </p:nvSpPr>
        <p:spPr bwMode="auto">
          <a:xfrm>
            <a:off x="10" y="2044203"/>
            <a:ext cx="184656" cy="369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3" tIns="45702" rIns="91403" bIns="45702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8" name="Заголовок 1"/>
          <p:cNvSpPr txBox="1"/>
          <p:nvPr/>
        </p:nvSpPr>
        <p:spPr>
          <a:xfrm>
            <a:off x="882881" y="188414"/>
            <a:ext cx="9101552" cy="704850"/>
          </a:xfrm>
          <a:prstGeom prst="rect">
            <a:avLst/>
          </a:prstGeom>
        </p:spPr>
        <p:txBody>
          <a:bodyPr lIns="91403" tIns="45702" rIns="91403" bIns="45702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endParaRPr lang="ru-RU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" t="1177" r="2876" b="-341"/>
          <a:stretch>
            <a:fillRect/>
          </a:stretch>
        </p:blipFill>
        <p:spPr bwMode="auto">
          <a:xfrm>
            <a:off x="3967443" y="4567246"/>
            <a:ext cx="3918348" cy="21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967442" y="2374384"/>
            <a:ext cx="3918348" cy="200051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hangingPunct="0">
              <a:defRPr/>
            </a:pPr>
            <a:r>
              <a:rPr lang="ru-RU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Проведено</a:t>
            </a:r>
          </a:p>
          <a:p>
            <a:pPr algn="ctr" eaLnBrk="0" hangingPunct="0">
              <a:defRPr/>
            </a:pPr>
            <a:r>
              <a:rPr lang="ru-RU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248 </a:t>
            </a:r>
          </a:p>
          <a:p>
            <a:pPr algn="ctr" eaLnBrk="0" hangingPunct="0">
              <a:defRPr/>
            </a:pPr>
            <a:r>
              <a:rPr lang="ru-RU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мероприятий по воспитательной и социальной работе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904" y="308561"/>
            <a:ext cx="3251659" cy="18734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4559" y="2302182"/>
            <a:ext cx="3490886" cy="21563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904" y="2290754"/>
            <a:ext cx="3251659" cy="21677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r="68801"/>
          <a:stretch>
            <a:fillRect/>
          </a:stretch>
        </p:blipFill>
        <p:spPr>
          <a:xfrm>
            <a:off x="8224559" y="4567246"/>
            <a:ext cx="3668103" cy="21672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338" y="4567246"/>
            <a:ext cx="3250800" cy="21672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46959" y="308560"/>
            <a:ext cx="3433713" cy="18734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90145" y="-1844"/>
            <a:ext cx="977755" cy="9825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1"/>
          <a:srcRect t="12817"/>
          <a:stretch>
            <a:fillRect/>
          </a:stretch>
        </p:blipFill>
        <p:spPr>
          <a:xfrm>
            <a:off x="3967441" y="308557"/>
            <a:ext cx="3918347" cy="1873475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/>
          <p:nvPr/>
        </p:nvSpPr>
        <p:spPr>
          <a:xfrm>
            <a:off x="311785" y="116632"/>
            <a:ext cx="11199036" cy="704850"/>
          </a:xfrm>
          <a:prstGeom prst="rect">
            <a:avLst/>
          </a:prstGeom>
        </p:spPr>
        <p:txBody>
          <a:bodyPr lIns="91403" tIns="45702" rIns="91403" bIns="45702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ru-RU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Участие во всероссийских и республиканских</a:t>
            </a:r>
          </a:p>
          <a:p>
            <a:pPr>
              <a:defRPr/>
            </a:pPr>
            <a:r>
              <a:rPr lang="ru-RU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общественных мероприятиях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013381" y="3697499"/>
            <a:ext cx="8808504" cy="64629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hangingPunct="0">
              <a:defRPr/>
            </a:pPr>
            <a:r>
              <a:rPr lang="ru-RU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Делегация Республики Башкортостан принимает участие во Всероссийском патриотическом форуме "Твой герой"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050134" y="4891283"/>
            <a:ext cx="8808504" cy="64629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hangingPunct="0">
              <a:defRPr/>
            </a:pPr>
            <a:r>
              <a:rPr lang="ru-RU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Первая лагерная смена сезона 202</a:t>
            </a: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СОЛ «</a:t>
            </a:r>
            <a:r>
              <a:rPr lang="ru-RU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Сеченовец</a:t>
            </a:r>
            <a:r>
              <a:rPr lang="ru-RU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Сеченовского университета в Краснодарском крае для студентов-медиков России</a:t>
            </a:r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" t="8130"/>
          <a:stretch>
            <a:fillRect/>
          </a:stretch>
        </p:blipFill>
        <p:spPr bwMode="auto">
          <a:xfrm>
            <a:off x="310301" y="5615408"/>
            <a:ext cx="1897267" cy="1146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013381" y="6085067"/>
            <a:ext cx="8833358" cy="64629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hangingPunct="0"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Молодежный фестиваль</a:t>
            </a:r>
          </a:p>
          <a:p>
            <a:pPr algn="ctr" eaLnBrk="0" hangingPunct="0"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«Всероссийский студенческий марафон – 202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» в Краснодарском крае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16826" y="2503715"/>
            <a:ext cx="8833358" cy="64629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hangingPunct="0">
              <a:defRPr/>
            </a:pPr>
            <a:r>
              <a:rPr lang="ru-RU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Ежегодная всемирная образовательная акция</a:t>
            </a:r>
          </a:p>
          <a:p>
            <a:pPr algn="ctr" eaLnBrk="0" hangingPunct="0">
              <a:defRPr/>
            </a:pPr>
            <a:r>
              <a:rPr lang="ru-RU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«Диктант Победы»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0753" t="20281" r="13968" b="5328"/>
          <a:stretch>
            <a:fillRect/>
          </a:stretch>
        </p:blipFill>
        <p:spPr>
          <a:xfrm>
            <a:off x="320147" y="4433090"/>
            <a:ext cx="2103445" cy="11142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t="7653" r="6527" b="5873"/>
          <a:stretch>
            <a:fillRect/>
          </a:stretch>
        </p:blipFill>
        <p:spPr>
          <a:xfrm>
            <a:off x="312117" y="3218445"/>
            <a:ext cx="2111475" cy="11465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t="15362" b="10567"/>
          <a:stretch>
            <a:fillRect/>
          </a:stretch>
        </p:blipFill>
        <p:spPr>
          <a:xfrm>
            <a:off x="317131" y="1902336"/>
            <a:ext cx="2526212" cy="12480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l="9449" t="10645" r="8803"/>
          <a:stretch>
            <a:fillRect/>
          </a:stretch>
        </p:blipFill>
        <p:spPr>
          <a:xfrm>
            <a:off x="338274" y="790637"/>
            <a:ext cx="1797286" cy="105418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50134" y="1198530"/>
            <a:ext cx="8833358" cy="64629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hangingPunct="0"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Международная книжная ярмарка «КИТАП-БАЙРАМ»</a:t>
            </a:r>
          </a:p>
          <a:p>
            <a:pPr algn="ctr" eaLnBrk="0" hangingPunct="0">
              <a:defRPr/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76520" y="116632"/>
            <a:ext cx="1237595" cy="1243692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/>
          <p:nvPr/>
        </p:nvSpPr>
        <p:spPr>
          <a:xfrm>
            <a:off x="311785" y="116632"/>
            <a:ext cx="11199036" cy="704850"/>
          </a:xfrm>
          <a:prstGeom prst="rect">
            <a:avLst/>
          </a:prstGeom>
        </p:spPr>
        <p:txBody>
          <a:bodyPr lIns="91403" tIns="45702" rIns="91403" bIns="45702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ru-RU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Участие во всероссийских и республиканских</a:t>
            </a:r>
          </a:p>
          <a:p>
            <a:pPr>
              <a:defRPr/>
            </a:pPr>
            <a:r>
              <a:rPr lang="ru-RU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общественных мероприятиях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167298" y="4358843"/>
            <a:ext cx="8808504" cy="64629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hangingPunct="0">
              <a:defRPr/>
            </a:pPr>
            <a:r>
              <a:rPr lang="ru-RU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Встреча с Владимиром Путиным Штаба #МЫВМЕСТЕ БГМУ</a:t>
            </a:r>
          </a:p>
          <a:p>
            <a:pPr algn="ctr" eaLnBrk="0" hangingPunct="0">
              <a:defRPr/>
            </a:pPr>
            <a:endParaRPr lang="ru-RU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67298" y="5794505"/>
            <a:ext cx="8808504" cy="64629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hangingPunct="0">
              <a:defRPr/>
            </a:pPr>
            <a:r>
              <a:rPr lang="ru-RU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Семинар-совещание среди образовательных организаций высшего образования «Мисс и Мистер Студенчество» г. Ставрополь</a:t>
            </a:r>
          </a:p>
        </p:txBody>
      </p:sp>
      <p:pic>
        <p:nvPicPr>
          <p:cNvPr id="19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405" y="60325"/>
            <a:ext cx="1238251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167298" y="1663595"/>
            <a:ext cx="8833358" cy="64629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hangingPunct="0"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X Форум регионов России и Беларуси</a:t>
            </a:r>
          </a:p>
          <a:p>
            <a:pPr algn="ctr" eaLnBrk="0" hangingPunct="0">
              <a:defRPr/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67299" y="2923181"/>
            <a:ext cx="8833358" cy="64629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hangingPunct="0">
              <a:defRPr/>
            </a:pP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XIII </a:t>
            </a:r>
            <a:r>
              <a:rPr lang="ru-RU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Республиканский антинаркотический форум </a:t>
            </a:r>
          </a:p>
          <a:p>
            <a:pPr algn="ctr" eaLnBrk="0" hangingPunct="0">
              <a:defRPr/>
            </a:pPr>
            <a:r>
              <a:rPr lang="ru-RU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«Выбор молодых: наука, творчество, здоровье».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618" y="1139817"/>
            <a:ext cx="2488769" cy="13999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6723" t="15731" b="8219"/>
          <a:stretch>
            <a:fillRect/>
          </a:stretch>
        </p:blipFill>
        <p:spPr>
          <a:xfrm>
            <a:off x="330618" y="2652449"/>
            <a:ext cx="2473459" cy="12633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3517" t="5826" r="624" b="12093"/>
          <a:stretch>
            <a:fillRect/>
          </a:stretch>
        </p:blipFill>
        <p:spPr>
          <a:xfrm>
            <a:off x="330617" y="4025078"/>
            <a:ext cx="2473459" cy="128407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t="20915"/>
          <a:stretch>
            <a:fillRect/>
          </a:stretch>
        </p:blipFill>
        <p:spPr>
          <a:xfrm>
            <a:off x="338275" y="5418385"/>
            <a:ext cx="2475746" cy="1263397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/>
          <p:nvPr/>
        </p:nvSpPr>
        <p:spPr>
          <a:xfrm>
            <a:off x="613833" y="60325"/>
            <a:ext cx="10392833" cy="704850"/>
          </a:xfrm>
          <a:prstGeom prst="rect">
            <a:avLst/>
          </a:prstGeom>
        </p:spPr>
        <p:txBody>
          <a:bodyPr lIns="91403" tIns="45702" rIns="91403" bIns="45702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ru-RU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Проведенные всероссийские и республиканские спортивные мероприятия</a:t>
            </a:r>
          </a:p>
        </p:txBody>
      </p:sp>
      <p:pic>
        <p:nvPicPr>
          <p:cNvPr id="125975" name="Picture 2" descr="https://4.bp.blogspot.com/-k76HFm_L8U0/VthtwEm2X-I/AAAAAAAABFM/-MQkAkAMVwI/s1600/jpg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6" r="17081" b="14168"/>
          <a:stretch>
            <a:fillRect/>
          </a:stretch>
        </p:blipFill>
        <p:spPr bwMode="auto">
          <a:xfrm>
            <a:off x="42667" y="6163181"/>
            <a:ext cx="810371" cy="646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66212" y="6114867"/>
            <a:ext cx="11134444" cy="64629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Сотрудники и обучающиеся приняли участие в сдаче дисциплин комплекса ГТО и получили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209 золотых, 447 серебряных и 456 бронзовых знаков</a:t>
            </a:r>
          </a:p>
        </p:txBody>
      </p:sp>
      <p:sp>
        <p:nvSpPr>
          <p:cNvPr id="16" name="Прямоугольник 2"/>
          <p:cNvSpPr>
            <a:spLocks noChangeArrowheads="1"/>
          </p:cNvSpPr>
          <p:nvPr/>
        </p:nvSpPr>
        <p:spPr bwMode="auto">
          <a:xfrm>
            <a:off x="3107055" y="2880995"/>
            <a:ext cx="6055995" cy="101346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hangingPunct="0">
              <a:defRPr/>
            </a:pPr>
            <a:r>
              <a:rPr lang="ru-RU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Соревнования по мини-футболу в рамках</a:t>
            </a:r>
          </a:p>
          <a:p>
            <a:pPr algn="ctr" eaLnBrk="0" hangingPunct="0">
              <a:defRPr/>
            </a:pPr>
            <a:r>
              <a:rPr lang="ru-RU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фестиваля спорта медицинских и фармацевтических вузов Физическая культура и спорт ФО России «Спорт-вторая профессия врача»</a:t>
            </a:r>
          </a:p>
        </p:txBody>
      </p:sp>
      <p:sp>
        <p:nvSpPr>
          <p:cNvPr id="18" name="Прямоугольник 2"/>
          <p:cNvSpPr>
            <a:spLocks noChangeArrowheads="1"/>
          </p:cNvSpPr>
          <p:nvPr/>
        </p:nvSpPr>
        <p:spPr bwMode="auto">
          <a:xfrm>
            <a:off x="3094990" y="1645285"/>
            <a:ext cx="6047105" cy="55181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hangingPunct="0">
              <a:defRPr/>
            </a:pPr>
            <a:r>
              <a:rPr lang="ru-RU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Физкультурно-массовое мероприятие «Гонка героев» </a:t>
            </a:r>
          </a:p>
          <a:p>
            <a:pPr algn="ctr" eaLnBrk="0" hangingPunct="0">
              <a:defRPr/>
            </a:pPr>
            <a:endParaRPr lang="ru-RU" sz="1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"/>
          <p:cNvSpPr>
            <a:spLocks noChangeArrowheads="1"/>
          </p:cNvSpPr>
          <p:nvPr/>
        </p:nvSpPr>
        <p:spPr bwMode="auto">
          <a:xfrm>
            <a:off x="3089910" y="1031240"/>
            <a:ext cx="6054725" cy="55181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hangingPunct="0">
              <a:defRPr/>
            </a:pPr>
            <a:r>
              <a:rPr lang="ru-RU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XVII Республиканский традиционный турнир</a:t>
            </a:r>
          </a:p>
          <a:p>
            <a:pPr algn="ctr" eaLnBrk="0" hangingPunct="0">
              <a:defRPr/>
            </a:pPr>
            <a:r>
              <a:rPr lang="ru-RU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мини-футболу, посвященный памяти И.А. Сафина</a:t>
            </a:r>
          </a:p>
        </p:txBody>
      </p:sp>
      <p:sp>
        <p:nvSpPr>
          <p:cNvPr id="2" name="AutoShape 4" descr="https://sun9-14.userapi.com/kKcBcnlaEYcT4PhnBiRHJuBUNrBJ6MEvhGXqYA/S9jlOw1WleE.jpg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27" name="Прямоугольник 2"/>
          <p:cNvSpPr>
            <a:spLocks noChangeArrowheads="1"/>
          </p:cNvSpPr>
          <p:nvPr/>
        </p:nvSpPr>
        <p:spPr bwMode="auto">
          <a:xfrm>
            <a:off x="3098800" y="3924300"/>
            <a:ext cx="6073775" cy="55181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hangingPunct="0">
              <a:defRPr/>
            </a:pPr>
            <a:r>
              <a:rPr lang="ru-RU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Открытый Международный турнир по крикету </a:t>
            </a:r>
          </a:p>
          <a:p>
            <a:pPr algn="ctr" eaLnBrk="0" hangingPunct="0">
              <a:defRPr/>
            </a:pPr>
            <a:r>
              <a:rPr lang="ru-RU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среди студенческих команд вузов Российской Федерации</a:t>
            </a:r>
          </a:p>
        </p:txBody>
      </p:sp>
      <p:sp>
        <p:nvSpPr>
          <p:cNvPr id="11" name="Прямоугольник 2"/>
          <p:cNvSpPr>
            <a:spLocks noChangeArrowheads="1"/>
          </p:cNvSpPr>
          <p:nvPr/>
        </p:nvSpPr>
        <p:spPr bwMode="auto">
          <a:xfrm>
            <a:off x="3100070" y="2263140"/>
            <a:ext cx="6052185" cy="55181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hangingPunct="0">
              <a:defRPr/>
            </a:pPr>
            <a:r>
              <a:rPr lang="ru-RU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Всероссийский турнир по кикбоксингу среди студентов I медицинских и фармацевтических вузов РФ</a:t>
            </a:r>
          </a:p>
        </p:txBody>
      </p:sp>
      <p:pic>
        <p:nvPicPr>
          <p:cNvPr id="4108" name="Picture 12" descr="https://sun9-east.userapi.com/sun9-73/s/v1/if2/ns-volDVIqUJph0O7Nlvm6jcsfUCgqj1GzecyKI3g54lQEZFD4_QxvwTGqZMSpvLC0Dcu4gNgmSWHMJjZCmzL7C0.jpg?size=2560x1707&amp;quality=95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45" b="24368"/>
          <a:stretch>
            <a:fillRect/>
          </a:stretch>
        </p:blipFill>
        <p:spPr bwMode="auto">
          <a:xfrm>
            <a:off x="9448216" y="912417"/>
            <a:ext cx="2524662" cy="124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405" y="60325"/>
            <a:ext cx="1238251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l="7625" t="36755"/>
          <a:stretch>
            <a:fillRect/>
          </a:stretch>
        </p:blipFill>
        <p:spPr>
          <a:xfrm>
            <a:off x="191344" y="855157"/>
            <a:ext cx="2570540" cy="12446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/>
          <a:srcRect b="18826"/>
          <a:stretch>
            <a:fillRect/>
          </a:stretch>
        </p:blipFill>
        <p:spPr>
          <a:xfrm>
            <a:off x="191344" y="2136550"/>
            <a:ext cx="2566699" cy="12446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/>
          <a:srcRect l="2044" t="12256" r="6207" b="-2843"/>
          <a:stretch>
            <a:fillRect/>
          </a:stretch>
        </p:blipFill>
        <p:spPr>
          <a:xfrm>
            <a:off x="191344" y="3417943"/>
            <a:ext cx="2550610" cy="15043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48216" y="2201464"/>
            <a:ext cx="2524662" cy="1245600"/>
          </a:xfrm>
          <a:prstGeom prst="rect">
            <a:avLst/>
          </a:prstGeom>
        </p:spPr>
      </p:pic>
      <p:sp>
        <p:nvSpPr>
          <p:cNvPr id="19" name="Прямоугольник 2"/>
          <p:cNvSpPr>
            <a:spLocks noChangeArrowheads="1"/>
          </p:cNvSpPr>
          <p:nvPr/>
        </p:nvSpPr>
        <p:spPr bwMode="auto">
          <a:xfrm>
            <a:off x="3089910" y="5241925"/>
            <a:ext cx="6082665" cy="7823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hangingPunct="0">
              <a:defRPr/>
            </a:pPr>
            <a:r>
              <a:rPr lang="ru-RU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Интеллектуально-спортивный фестиваль «Мы- будущее медицины Республики Башкортостан» среди учащихся предуниверсариев и медицинских классов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/>
          <a:srcRect l="4800" t="19685"/>
          <a:stretch>
            <a:fillRect/>
          </a:stretch>
        </p:blipFill>
        <p:spPr>
          <a:xfrm>
            <a:off x="9456696" y="4943869"/>
            <a:ext cx="2499910" cy="11225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1"/>
          <a:srcRect b="16350"/>
          <a:stretch>
            <a:fillRect/>
          </a:stretch>
        </p:blipFill>
        <p:spPr>
          <a:xfrm>
            <a:off x="189458" y="4934317"/>
            <a:ext cx="2550609" cy="117505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094355" y="4509135"/>
            <a:ext cx="6068695" cy="6604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>
                <a:latin typeface="Arial" panose="020B0604020202020204" pitchFamily="34" charset="0"/>
                <a:cs typeface="Arial" panose="020B0604020202020204" pitchFamily="34" charset="0"/>
              </a:rPr>
              <a:t>I Открытый турнир по мас-рестлингу среди вузов Республики Башкортостан</a:t>
            </a:r>
          </a:p>
        </p:txBody>
      </p:sp>
      <p:pic>
        <p:nvPicPr>
          <p:cNvPr id="100" name="Изображение 99"/>
          <p:cNvPicPr/>
          <p:nvPr/>
        </p:nvPicPr>
        <p:blipFill>
          <a:blip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Изображение 100"/>
          <p:cNvPicPr/>
          <p:nvPr/>
        </p:nvPicPr>
        <p:blipFill>
          <a:blip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Изображение 101"/>
          <p:cNvPicPr/>
          <p:nvPr/>
        </p:nvPicPr>
        <p:blipFill>
          <a:blip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Изображение 12" descr="WhatsApp Image 2023-08-02 at 12.39.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60230" y="3490595"/>
            <a:ext cx="2503805" cy="1403985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/>
          <p:nvPr/>
        </p:nvSpPr>
        <p:spPr>
          <a:xfrm>
            <a:off x="575867" y="203200"/>
            <a:ext cx="10392833" cy="704850"/>
          </a:xfrm>
          <a:prstGeom prst="rect">
            <a:avLst/>
          </a:prstGeom>
        </p:spPr>
        <p:txBody>
          <a:bodyPr lIns="91403" tIns="45702" rIns="91403" bIns="45702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ru-RU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Достижения Волонтерского центра БГМУ</a:t>
            </a:r>
          </a:p>
        </p:txBody>
      </p:sp>
      <p:sp>
        <p:nvSpPr>
          <p:cNvPr id="23" name="Прямоугольник 6"/>
          <p:cNvSpPr>
            <a:spLocks noChangeArrowheads="1"/>
          </p:cNvSpPr>
          <p:nvPr/>
        </p:nvSpPr>
        <p:spPr bwMode="auto">
          <a:xfrm>
            <a:off x="2711623" y="717316"/>
            <a:ext cx="6912769" cy="110795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2022 – 2023 учебном году - Уроки медицинской грамотности Волонтерским центром БГМУ реализовались проекты:</a:t>
            </a:r>
          </a:p>
          <a:p>
            <a:pPr marL="342900" indent="-342900" eaLnBrk="0" hangingPunct="0">
              <a:buAutoNum type="arabicParenR"/>
              <a:defRPr/>
            </a:pPr>
            <a:r>
              <a:rPr lang="ru-RU" sz="16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Эко-комьюнити </a:t>
            </a:r>
            <a:r>
              <a:rPr lang="ru-RU" sz="165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GreenMind</a:t>
            </a:r>
            <a:endParaRPr lang="ru-RU" sz="165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hangingPunct="0">
              <a:buAutoNum type="arabicParenR"/>
              <a:defRPr/>
            </a:pPr>
            <a:r>
              <a:rPr lang="ru-RU" sz="16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Уроки медицинской грамотности для школьников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207568" y="6324270"/>
            <a:ext cx="8208912" cy="34621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/>
            <a:r>
              <a:rPr lang="ru-RU" sz="16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5025 волонтера БГМУ зарегистрировано в ЕИС «Добровольцы России»</a:t>
            </a: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3821461" y="4340063"/>
            <a:ext cx="4752529" cy="85404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defRPr/>
            </a:pPr>
            <a:r>
              <a:rPr lang="ru-RU" sz="16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Кураторы ВЦ удостоены званий «Лучший Доброволец Уфы - 2022» </a:t>
            </a:r>
          </a:p>
          <a:p>
            <a:pPr algn="ctr" eaLnBrk="0" hangingPunct="0">
              <a:defRPr/>
            </a:pPr>
            <a:r>
              <a:rPr lang="ru-RU" sz="16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«Оберегая сердца»</a:t>
            </a:r>
          </a:p>
        </p:txBody>
      </p:sp>
      <p:pic>
        <p:nvPicPr>
          <p:cNvPr id="20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405" y="60325"/>
            <a:ext cx="1238251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965" y="1187109"/>
            <a:ext cx="2407403" cy="1527145"/>
          </a:xfrm>
          <a:prstGeom prst="rect">
            <a:avLst/>
          </a:prstGeom>
        </p:spPr>
      </p:pic>
      <p:sp>
        <p:nvSpPr>
          <p:cNvPr id="18" name="Прямоугольник 6"/>
          <p:cNvSpPr>
            <a:spLocks noChangeArrowheads="1"/>
          </p:cNvSpPr>
          <p:nvPr/>
        </p:nvSpPr>
        <p:spPr bwMode="auto">
          <a:xfrm>
            <a:off x="4079776" y="5319111"/>
            <a:ext cx="4320480" cy="85404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Волонтерским центром организован форум волонтеров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«Люди доброй воли»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965" y="4481198"/>
            <a:ext cx="2407403" cy="15271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888" y="2855298"/>
            <a:ext cx="1147555" cy="1530073"/>
          </a:xfrm>
          <a:prstGeom prst="rect">
            <a:avLst/>
          </a:prstGeom>
        </p:spPr>
      </p:pic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3359697" y="3135889"/>
            <a:ext cx="5688632" cy="110795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defRPr/>
            </a:pPr>
            <a:r>
              <a:rPr lang="ru-RU" sz="16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ВЦ БГМУ получил благодарственные письма от Ассоциации волонтерских центров России за активную жизненную позицию, верность идеям и ценностям волонтерского движения!</a:t>
            </a:r>
          </a:p>
        </p:txBody>
      </p:sp>
      <p:sp>
        <p:nvSpPr>
          <p:cNvPr id="24" name="Прямоугольник 6"/>
          <p:cNvSpPr>
            <a:spLocks noChangeArrowheads="1"/>
          </p:cNvSpPr>
          <p:nvPr/>
        </p:nvSpPr>
        <p:spPr bwMode="auto">
          <a:xfrm>
            <a:off x="2987084" y="1955900"/>
            <a:ext cx="6421284" cy="110795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hangingPunct="0">
              <a:defRPr/>
            </a:pPr>
            <a:r>
              <a:rPr lang="ru-RU" sz="16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Эко-комьюнити </a:t>
            </a:r>
            <a:r>
              <a:rPr lang="ru-RU" sz="165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GreenMind</a:t>
            </a:r>
            <a:r>
              <a:rPr lang="ru-RU" sz="16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был признан победителем Акселератора молодежных проектов «Импульс университета» </a:t>
            </a:r>
          </a:p>
          <a:p>
            <a:pPr algn="ctr" eaLnBrk="0" hangingPunct="0">
              <a:defRPr/>
            </a:pPr>
            <a:r>
              <a:rPr lang="ru-RU" sz="16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получил грант на сумму 100 000 рублей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l="4720" t="8288" r="7589" b="11732"/>
          <a:stretch>
            <a:fillRect/>
          </a:stretch>
        </p:blipFill>
        <p:spPr>
          <a:xfrm>
            <a:off x="9741216" y="1304925"/>
            <a:ext cx="1931332" cy="14498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27476" y="4555538"/>
            <a:ext cx="2207764" cy="15271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82879" y="2855297"/>
            <a:ext cx="2731490" cy="1527145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/>
          <p:nvPr/>
        </p:nvSpPr>
        <p:spPr>
          <a:xfrm>
            <a:off x="335360" y="203200"/>
            <a:ext cx="10392833" cy="704850"/>
          </a:xfrm>
          <a:prstGeom prst="rect">
            <a:avLst/>
          </a:prstGeom>
        </p:spPr>
        <p:txBody>
          <a:bodyPr lIns="91403" tIns="45702" rIns="91403" bIns="45702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Традиционные мероприятия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15" y="877108"/>
            <a:ext cx="2072831" cy="2926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6747" r="41329" b="9423"/>
          <a:stretch>
            <a:fillRect/>
          </a:stretch>
        </p:blipFill>
        <p:spPr bwMode="auto">
          <a:xfrm>
            <a:off x="7284052" y="894833"/>
            <a:ext cx="2087380" cy="2919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3957" y="856918"/>
            <a:ext cx="2029378" cy="29317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7197" y="946581"/>
            <a:ext cx="2036250" cy="288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5740" y="3920876"/>
            <a:ext cx="2034667" cy="288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67197" y="3961819"/>
            <a:ext cx="2014572" cy="28515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/>
          <a:srcRect l="2890" t="9800" r="6203" b="6868"/>
          <a:stretch>
            <a:fillRect/>
          </a:stretch>
        </p:blipFill>
        <p:spPr>
          <a:xfrm>
            <a:off x="7306037" y="3961819"/>
            <a:ext cx="2074094" cy="285155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8415" y="3920876"/>
            <a:ext cx="2072831" cy="29295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05740" y="894833"/>
            <a:ext cx="2074078" cy="29199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2"/>
          <a:srcRect l="13128" r="13127"/>
          <a:stretch>
            <a:fillRect/>
          </a:stretch>
        </p:blipFill>
        <p:spPr>
          <a:xfrm>
            <a:off x="5078667" y="3911724"/>
            <a:ext cx="2034668" cy="288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19032" y="85124"/>
            <a:ext cx="1146147" cy="115224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27473" y="3911723"/>
            <a:ext cx="320455" cy="32215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29302" y="4017800"/>
            <a:ext cx="214939" cy="216082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/>
          <p:nvPr/>
        </p:nvSpPr>
        <p:spPr>
          <a:xfrm>
            <a:off x="252483" y="203200"/>
            <a:ext cx="10392833" cy="704850"/>
          </a:xfrm>
          <a:prstGeom prst="rect">
            <a:avLst/>
          </a:prstGeom>
        </p:spPr>
        <p:txBody>
          <a:bodyPr lIns="91403" tIns="45702" rIns="91403" bIns="45702">
            <a:normAutofit fontScale="825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defRPr/>
            </a:pP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Достижения обучающихся и студенческих коллективов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1832" y="2565929"/>
            <a:ext cx="2955528" cy="101562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hangingPunct="0">
              <a:defRPr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Екатерина </a:t>
            </a:r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Колязова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получила грант </a:t>
            </a:r>
          </a:p>
          <a:p>
            <a:pPr algn="ctr" eaLnBrk="0" hangingPunct="0">
              <a:defRPr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540 000,00 рублей на реализацию проекта «Бизнес пространстве» по итогам Форума «Твой ход»</a:t>
            </a:r>
          </a:p>
          <a:p>
            <a:pPr algn="ctr" eaLnBrk="0" hangingPunct="0">
              <a:defRPr/>
            </a:pPr>
            <a:endParaRPr lang="ru-RU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 5"/>
          <p:cNvSpPr>
            <a:spLocks noChangeArrowheads="1"/>
          </p:cNvSpPr>
          <p:nvPr/>
        </p:nvSpPr>
        <p:spPr bwMode="auto">
          <a:xfrm>
            <a:off x="6043739" y="2558623"/>
            <a:ext cx="3054853" cy="101562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hangingPunct="0">
              <a:defRPr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Морзалева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Дарья получила грант </a:t>
            </a:r>
          </a:p>
          <a:p>
            <a:pPr algn="ctr" eaLnBrk="0" hangingPunct="0">
              <a:defRPr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1 662 000,00 рублей на реализацию проекта Региональный акселератор студенческого научного движения «Наука - это просто»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9205730" y="2558623"/>
            <a:ext cx="2879172" cy="101562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Агабеков Владислав получил грант 448 000 рублей на реализацию проекта Вузовская академия </a:t>
            </a:r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тьюторства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ПроТьютор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24" name="Прямоугольник 6"/>
          <p:cNvSpPr>
            <a:spLocks noChangeArrowheads="1"/>
          </p:cNvSpPr>
          <p:nvPr/>
        </p:nvSpPr>
        <p:spPr bwMode="auto">
          <a:xfrm>
            <a:off x="209206" y="5600541"/>
            <a:ext cx="2690905" cy="101562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Тарасова Яна получила грант 654 000,00 рублей на реализацию проекта Вузовская школа актива «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Pro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Пульс»</a:t>
            </a:r>
          </a:p>
          <a:p>
            <a:pPr algn="ctr"/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034214" y="5615928"/>
            <a:ext cx="3041884" cy="101562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Вокальный ансамбль «Кофе по-турецки» занял 3 место в VII международного фестиваля патриотической песни</a:t>
            </a:r>
          </a:p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г. Москва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9193492" y="5615928"/>
            <a:ext cx="2791614" cy="101562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Ольга </a:t>
            </a:r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Ахметзянова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– финалистка Республиканского конкурса этнической красоты и таланта  «МИСС СОДРУЖЕСТВО — 2023»</a:t>
            </a:r>
          </a:p>
          <a:p>
            <a:pPr algn="ctr"/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997894" y="5597334"/>
            <a:ext cx="2955528" cy="101562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Ханов Марат и Пегов Святослав получили грант 1 439 000,00 рублей на реализацию проекта Окружной образовательно-спортивный </a:t>
            </a:r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Фиджитал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марафон «</a:t>
            </a:r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Самрау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21" name="Прямоугольник 6"/>
          <p:cNvSpPr>
            <a:spLocks noChangeArrowheads="1"/>
          </p:cNvSpPr>
          <p:nvPr/>
        </p:nvSpPr>
        <p:spPr bwMode="auto">
          <a:xfrm>
            <a:off x="3210097" y="2564923"/>
            <a:ext cx="2690905" cy="101562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Команда «</a:t>
            </a:r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Бикатун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» получил сертификат на 1 000 000,00 рублей для реализации проекта Биологические мультфильмы «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Bicartoon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0828" y="672620"/>
            <a:ext cx="1349442" cy="180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590" y="672619"/>
            <a:ext cx="1350000" cy="18255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3671" y="672618"/>
            <a:ext cx="1350000" cy="18000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l="15910" r="24492"/>
          <a:stretch>
            <a:fillRect/>
          </a:stretch>
        </p:blipFill>
        <p:spPr>
          <a:xfrm>
            <a:off x="6813672" y="3744040"/>
            <a:ext cx="1586584" cy="17837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5952" y="667387"/>
            <a:ext cx="1200001" cy="18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84076" y="114641"/>
            <a:ext cx="1243692" cy="12436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/>
          <a:srcRect l="28060" t="1470" r="23646" b="50670"/>
          <a:stretch>
            <a:fillRect/>
          </a:stretch>
        </p:blipFill>
        <p:spPr>
          <a:xfrm>
            <a:off x="933780" y="3749294"/>
            <a:ext cx="1350000" cy="17837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3386138" y="3744040"/>
            <a:ext cx="1089520" cy="17837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94674" y="3744040"/>
            <a:ext cx="1107035" cy="178379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35952" y="3744039"/>
            <a:ext cx="1200001" cy="1783793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/>
          <p:nvPr/>
        </p:nvSpPr>
        <p:spPr>
          <a:xfrm>
            <a:off x="252483" y="203200"/>
            <a:ext cx="10392833" cy="704850"/>
          </a:xfrm>
          <a:prstGeom prst="rect">
            <a:avLst/>
          </a:prstGeom>
        </p:spPr>
        <p:txBody>
          <a:bodyPr lIns="91403" tIns="45702" rIns="91403" bIns="45702">
            <a:normAutofit fontScale="825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defRPr/>
            </a:pP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Достижения обучающихся и студенческих коллективов</a:t>
            </a:r>
          </a:p>
        </p:txBody>
      </p:sp>
      <p:sp>
        <p:nvSpPr>
          <p:cNvPr id="37" name="Прямоугольник 5"/>
          <p:cNvSpPr>
            <a:spLocks noChangeArrowheads="1"/>
          </p:cNvSpPr>
          <p:nvPr/>
        </p:nvSpPr>
        <p:spPr bwMode="auto">
          <a:xfrm>
            <a:off x="3220132" y="2565016"/>
            <a:ext cx="2803859" cy="1008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 anchor="ctr">
            <a:spAutoFit/>
          </a:bodyPr>
          <a:lstStyle/>
          <a:p>
            <a:pPr algn="ctr" eaLnBrk="0" hangingPunct="0">
              <a:defRPr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Мазитова Гульназ – </a:t>
            </a:r>
          </a:p>
          <a:p>
            <a:pPr algn="ctr" eaLnBrk="0" hangingPunct="0">
              <a:defRPr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стала мисс </a:t>
            </a:r>
          </a:p>
          <a:p>
            <a:pPr algn="ctr" eaLnBrk="0" hangingPunct="0">
              <a:defRPr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«Красавица России-2023»</a:t>
            </a:r>
          </a:p>
          <a:p>
            <a:pPr algn="ctr" eaLnBrk="0" hangingPunct="0">
              <a:defRPr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Г. Москва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9639906" y="5759475"/>
            <a:ext cx="2336489" cy="101562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Сборная БГМУ по мини-футболу заняла 3 место во Всероссийском студенческом марафоне </a:t>
            </a:r>
          </a:p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г. Сочи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2628994" y="5745839"/>
            <a:ext cx="2498296" cy="101562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ТК «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MedDance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занял 2 место в танцевальном направлении  во Всероссийском студенческом марафоне </a:t>
            </a:r>
          </a:p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г. Сочи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121894" y="2564904"/>
            <a:ext cx="2879545" cy="101562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/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Якупова Камилла – </a:t>
            </a:r>
          </a:p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Победительница премии </a:t>
            </a:r>
          </a:p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«Студент года-2023»</a:t>
            </a:r>
          </a:p>
          <a:p>
            <a:pPr algn="ctr"/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6"/>
          <p:cNvSpPr>
            <a:spLocks noChangeArrowheads="1"/>
          </p:cNvSpPr>
          <p:nvPr/>
        </p:nvSpPr>
        <p:spPr bwMode="auto">
          <a:xfrm>
            <a:off x="252483" y="2565016"/>
            <a:ext cx="2879544" cy="1008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ТК «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MedDance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» стал лауреатом                  1 степени в номинации                               в Международном хореографическом фестивале-конкурса «Сияй»</a:t>
            </a:r>
          </a:p>
        </p:txBody>
      </p:sp>
      <p:sp>
        <p:nvSpPr>
          <p:cNvPr id="25" name="Прямоугольник 6"/>
          <p:cNvSpPr>
            <a:spLocks noChangeArrowheads="1"/>
          </p:cNvSpPr>
          <p:nvPr/>
        </p:nvSpPr>
        <p:spPr bwMode="auto">
          <a:xfrm>
            <a:off x="69313" y="5725047"/>
            <a:ext cx="2498296" cy="101562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/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Бикташева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Регина – </a:t>
            </a:r>
          </a:p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1 место по спортивному ориентированию во Всероссийском студенческом марафоне г. Сочи 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095528" y="2564904"/>
            <a:ext cx="2880320" cy="101562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hangingPunct="0">
              <a:defRPr/>
            </a:pP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defRPr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Якупова Камилла – </a:t>
            </a:r>
          </a:p>
          <a:p>
            <a:pPr algn="ctr" eaLnBrk="0" hangingPunct="0">
              <a:defRPr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стала обладательницей </a:t>
            </a:r>
          </a:p>
          <a:p>
            <a:pPr algn="ctr" eaLnBrk="0" hangingPunct="0">
              <a:defRPr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«Мисс Сотружество-2023» </a:t>
            </a:r>
          </a:p>
          <a:p>
            <a:pPr algn="ctr" eaLnBrk="0" hangingPunct="0">
              <a:defRPr/>
            </a:pP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6"/>
          <p:cNvSpPr>
            <a:spLocks noChangeArrowheads="1"/>
          </p:cNvSpPr>
          <p:nvPr/>
        </p:nvSpPr>
        <p:spPr bwMode="auto">
          <a:xfrm>
            <a:off x="5204190" y="5752502"/>
            <a:ext cx="1867383" cy="101562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БГМУ награжден медалью </a:t>
            </a:r>
          </a:p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«За вклад в развитие студенческого творчества»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00" y="764705"/>
            <a:ext cx="2177771" cy="17151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2900" y="3927553"/>
            <a:ext cx="1424645" cy="172254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5760" y="764705"/>
            <a:ext cx="1350000" cy="171518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9982" y="753263"/>
            <a:ext cx="1238251" cy="171518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/>
          <a:srcRect t="18528"/>
          <a:stretch>
            <a:fillRect/>
          </a:stretch>
        </p:blipFill>
        <p:spPr>
          <a:xfrm>
            <a:off x="7006932" y="753263"/>
            <a:ext cx="1250610" cy="171518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26954" y="129184"/>
            <a:ext cx="1243692" cy="124369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9"/>
          <a:srcRect l="1221" t="28572" r="-1221" b="28678"/>
          <a:stretch>
            <a:fillRect/>
          </a:stretch>
        </p:blipFill>
        <p:spPr>
          <a:xfrm>
            <a:off x="424036" y="3890022"/>
            <a:ext cx="1788849" cy="17600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14066" y="3900902"/>
            <a:ext cx="1968086" cy="17491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1"/>
          <a:srcRect l="23979" t="2822" r="14338" b="11092"/>
          <a:stretch>
            <a:fillRect/>
          </a:stretch>
        </p:blipFill>
        <p:spPr>
          <a:xfrm>
            <a:off x="9849983" y="3923805"/>
            <a:ext cx="1910058" cy="17225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2"/>
          <a:srcRect l="16205" t="17269" r="14334"/>
          <a:stretch>
            <a:fillRect/>
          </a:stretch>
        </p:blipFill>
        <p:spPr>
          <a:xfrm>
            <a:off x="7452928" y="3925297"/>
            <a:ext cx="1736337" cy="1722547"/>
          </a:xfrm>
          <a:prstGeom prst="rect">
            <a:avLst/>
          </a:prstGeom>
        </p:spPr>
      </p:pic>
      <p:sp>
        <p:nvSpPr>
          <p:cNvPr id="28" name="Прямоугольник 6"/>
          <p:cNvSpPr>
            <a:spLocks noChangeArrowheads="1"/>
          </p:cNvSpPr>
          <p:nvPr/>
        </p:nvSpPr>
        <p:spPr bwMode="auto">
          <a:xfrm>
            <a:off x="7148473" y="5752502"/>
            <a:ext cx="2414533" cy="101562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Сборная БГМУ по волейболу заняла 3 место во Всероссийском студенческом марафоне </a:t>
            </a:r>
          </a:p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г. Сочи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/>
          <p:nvPr/>
        </p:nvSpPr>
        <p:spPr>
          <a:xfrm>
            <a:off x="252483" y="203200"/>
            <a:ext cx="10392833" cy="704850"/>
          </a:xfrm>
          <a:prstGeom prst="rect">
            <a:avLst/>
          </a:prstGeom>
        </p:spPr>
        <p:txBody>
          <a:bodyPr lIns="91403" tIns="45702" rIns="91403" bIns="45702">
            <a:normAutofit fontScale="825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defRPr/>
            </a:pP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Достижения обучающихся и студенческих коллективов</a:t>
            </a:r>
          </a:p>
        </p:txBody>
      </p:sp>
      <p:sp>
        <p:nvSpPr>
          <p:cNvPr id="37" name="Прямоугольник 5"/>
          <p:cNvSpPr>
            <a:spLocks noChangeArrowheads="1"/>
          </p:cNvSpPr>
          <p:nvPr/>
        </p:nvSpPr>
        <p:spPr bwMode="auto">
          <a:xfrm>
            <a:off x="3220132" y="2536402"/>
            <a:ext cx="2803859" cy="120029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hangingPunct="0">
              <a:defRPr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Сборная БГМУ стала победителем VI Всероссийского турнира по кикбоксингу среди студентов медицинских и фармацевтических вузов Российской Федерации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9117318" y="5606606"/>
            <a:ext cx="2905128" cy="101562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/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Перепонов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Владимир – </a:t>
            </a:r>
          </a:p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1 место во Всероссийском </a:t>
            </a:r>
          </a:p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турнире по тяжелой атлетике</a:t>
            </a:r>
          </a:p>
          <a:p>
            <a:pPr algn="ctr"/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126402" y="5606606"/>
            <a:ext cx="2858670" cy="101562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/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Илина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Сабанаева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-  </a:t>
            </a:r>
          </a:p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1 место во Всероссийском чемпионате по дзюдо среди студентов </a:t>
            </a:r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медфармвузов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России  </a:t>
            </a:r>
          </a:p>
          <a:p>
            <a:pPr algn="ctr"/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52482" y="5606606"/>
            <a:ext cx="2879545" cy="101562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/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Сборная по чир-спорту БГМУ заняла второе место на Универсиаде вузов РБ </a:t>
            </a:r>
          </a:p>
          <a:p>
            <a:pPr algn="ctr"/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6"/>
          <p:cNvSpPr>
            <a:spLocks noChangeArrowheads="1"/>
          </p:cNvSpPr>
          <p:nvPr/>
        </p:nvSpPr>
        <p:spPr bwMode="auto">
          <a:xfrm>
            <a:off x="252483" y="2536402"/>
            <a:ext cx="2879544" cy="120029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/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Сборная БГМУ стала победителем первого Открытого турнира по </a:t>
            </a:r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мас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-рестлингу среди вузов Республики Башкортостан</a:t>
            </a:r>
          </a:p>
          <a:p>
            <a:pPr algn="ctr"/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6"/>
          <p:cNvSpPr>
            <a:spLocks noChangeArrowheads="1"/>
          </p:cNvSpPr>
          <p:nvPr/>
        </p:nvSpPr>
        <p:spPr bwMode="auto">
          <a:xfrm>
            <a:off x="3220132" y="5602119"/>
            <a:ext cx="2803859" cy="101562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Сборная БГМУ по легкой атлетике заняла третье место по студенческому многоборью ГТО и вошла в тройку сильнейших среди </a:t>
            </a:r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медфармвузов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России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095528" y="2536402"/>
            <a:ext cx="2880320" cy="120029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hangingPunct="0">
              <a:defRPr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Анна </a:t>
            </a:r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Едренкина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</a:p>
          <a:p>
            <a:pPr algn="ctr" eaLnBrk="0" hangingPunct="0">
              <a:defRPr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стала чемпионкой России по настольному теннису среди студентов медицинских и фармацевтических вузов России</a:t>
            </a:r>
          </a:p>
          <a:p>
            <a:pPr algn="ctr" eaLnBrk="0" hangingPunct="0">
              <a:defRPr/>
            </a:pP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6"/>
          <p:cNvSpPr>
            <a:spLocks noChangeArrowheads="1"/>
          </p:cNvSpPr>
          <p:nvPr/>
        </p:nvSpPr>
        <p:spPr bwMode="auto">
          <a:xfrm>
            <a:off x="6117650" y="2529040"/>
            <a:ext cx="2858670" cy="1224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 anchor="ctr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Сборная БГМУ по мини-футболу стала лучшей среди медицинских и фармацевтических вузов ПФО России и вышла во Всероссийский финал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4326" t="21651" r="4326" b="12201"/>
          <a:stretch>
            <a:fillRect/>
          </a:stretch>
        </p:blipFill>
        <p:spPr>
          <a:xfrm>
            <a:off x="578065" y="908050"/>
            <a:ext cx="2228378" cy="145654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l="2922" t="12444" r="3766" b="16147"/>
          <a:stretch>
            <a:fillRect/>
          </a:stretch>
        </p:blipFill>
        <p:spPr>
          <a:xfrm>
            <a:off x="3503712" y="921856"/>
            <a:ext cx="2245353" cy="144274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9816" y="852657"/>
            <a:ext cx="2245353" cy="151193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7981" y="852657"/>
            <a:ext cx="2017951" cy="151370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065" y="3904013"/>
            <a:ext cx="2228378" cy="158509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3712" y="3917572"/>
            <a:ext cx="2245353" cy="157153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36938" y="3904013"/>
            <a:ext cx="1237595" cy="160475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70898" y="60773"/>
            <a:ext cx="1096880" cy="109688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96400" y="3917572"/>
            <a:ext cx="1768257" cy="1591195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55640" y="965201"/>
            <a:ext cx="8861324" cy="64629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hangingPunct="0"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Региональный чемпионат по первой помощи Российского </a:t>
            </a:r>
          </a:p>
          <a:p>
            <a:pPr algn="ctr" eaLnBrk="0" hangingPunct="0"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Красного Креста среди студентов</a:t>
            </a:r>
          </a:p>
        </p:txBody>
      </p:sp>
      <p:sp>
        <p:nvSpPr>
          <p:cNvPr id="21" name="Заголовок 1"/>
          <p:cNvSpPr txBox="1"/>
          <p:nvPr/>
        </p:nvSpPr>
        <p:spPr>
          <a:xfrm>
            <a:off x="152821" y="160338"/>
            <a:ext cx="11199036" cy="704850"/>
          </a:xfrm>
          <a:prstGeom prst="rect">
            <a:avLst/>
          </a:prstGeom>
        </p:spPr>
        <p:txBody>
          <a:bodyPr lIns="91403" tIns="45702" rIns="91403" bIns="45702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ru-RU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Проведенные массовые общественные мероприятия</a:t>
            </a:r>
          </a:p>
        </p:txBody>
      </p:sp>
      <p:sp>
        <p:nvSpPr>
          <p:cNvPr id="2" name="AutoShape 7" descr="blob:https://web.whatsapp.com/c7ca73f2-cb9c-4019-986b-0babdaa2660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855640" y="3229479"/>
            <a:ext cx="8819377" cy="72323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Празднование Дня студента – 2023 с театрализованным представлением «Татьянин день»</a:t>
            </a:r>
            <a:endParaRPr lang="ru-RU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827675" y="2097340"/>
            <a:ext cx="8847342" cy="64629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hangingPunct="0">
              <a:defRPr/>
            </a:pPr>
            <a:r>
              <a:rPr lang="ru-RU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Выступление Медицинского симфонического оркестра БГМУ в формате OPEN-AIR в «Арт-квадрат»</a:t>
            </a:r>
          </a:p>
        </p:txBody>
      </p:sp>
      <p:pic>
        <p:nvPicPr>
          <p:cNvPr id="20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405" y="60325"/>
            <a:ext cx="1238251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855639" y="4448674"/>
            <a:ext cx="8819377" cy="72323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Торжественное вручение дипломов выпускникам Университета с творческим концертом студенческих объединений в УСА «Уфа-Арена» 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59981" y="5733256"/>
            <a:ext cx="8856983" cy="64629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hangingPunct="0">
              <a:defRPr/>
            </a:pPr>
            <a:r>
              <a:rPr lang="ru-RU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Научно-практическая конференция «Оказание медицинской помощи в природной среде» у подножья горы </a:t>
            </a:r>
            <a:r>
              <a:rPr lang="ru-RU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Иремель</a:t>
            </a:r>
            <a:endParaRPr lang="ru-RU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46621" r="8876" b="2338"/>
          <a:stretch>
            <a:fillRect/>
          </a:stretch>
        </p:blipFill>
        <p:spPr>
          <a:xfrm>
            <a:off x="236319" y="703298"/>
            <a:ext cx="2259633" cy="11297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068" y="1880421"/>
            <a:ext cx="2259633" cy="11193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727" y="5520546"/>
            <a:ext cx="2259633" cy="12446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727" y="4187994"/>
            <a:ext cx="2259633" cy="12446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27" y="3043923"/>
            <a:ext cx="2259633" cy="1099894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07694" y="1033216"/>
            <a:ext cx="8861324" cy="64629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 anchor="ctr">
            <a:spAutoFit/>
          </a:bodyPr>
          <a:lstStyle/>
          <a:p>
            <a:pPr algn="ctr" eaLnBrk="0" hangingPunct="0"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Премьера фильма «Белая зебра», </a:t>
            </a:r>
          </a:p>
          <a:p>
            <a:pPr algn="ctr" eaLnBrk="0" hangingPunct="0"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снятого в рамках гранта активом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Медиацентра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БГМУ</a:t>
            </a:r>
          </a:p>
        </p:txBody>
      </p:sp>
      <p:sp>
        <p:nvSpPr>
          <p:cNvPr id="21" name="Заголовок 1"/>
          <p:cNvSpPr txBox="1"/>
          <p:nvPr/>
        </p:nvSpPr>
        <p:spPr>
          <a:xfrm>
            <a:off x="152821" y="160338"/>
            <a:ext cx="11199036" cy="704850"/>
          </a:xfrm>
          <a:prstGeom prst="rect">
            <a:avLst/>
          </a:prstGeom>
        </p:spPr>
        <p:txBody>
          <a:bodyPr lIns="91403" tIns="45702" rIns="91403" bIns="45702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ru-RU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Проведенные массовые общественные мероприятия</a:t>
            </a:r>
          </a:p>
        </p:txBody>
      </p:sp>
      <p:sp>
        <p:nvSpPr>
          <p:cNvPr id="2" name="AutoShape 7" descr="blob:https://web.whatsapp.com/c7ca73f2-cb9c-4019-986b-0babdaa2660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107694" y="2134683"/>
            <a:ext cx="8819377" cy="72323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Праздничный концерт, в честь празднования 50-летия клиники БГМУ             в ГКЗ «Башкортостан» </a:t>
            </a:r>
            <a:endParaRPr lang="ru-RU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127967" y="3385411"/>
            <a:ext cx="8847342" cy="64629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hangingPunct="0">
              <a:defRPr/>
            </a:pPr>
            <a:r>
              <a:rPr lang="ru-RU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Выборы Совета обучающихся Башкирского государственного медицинского университета </a:t>
            </a:r>
          </a:p>
        </p:txBody>
      </p:sp>
      <p:pic>
        <p:nvPicPr>
          <p:cNvPr id="20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405" y="60325"/>
            <a:ext cx="1238251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143673" y="5778237"/>
            <a:ext cx="8856983" cy="64629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 anchor="ctr">
            <a:spAutoFit/>
          </a:bodyPr>
          <a:lstStyle/>
          <a:p>
            <a:pPr algn="ctr" eaLnBrk="0" hangingPunct="0">
              <a:defRPr/>
            </a:pPr>
            <a:r>
              <a:rPr lang="ru-RU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Внутревузовская</a:t>
            </a:r>
            <a:r>
              <a:rPr lang="ru-RU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конференция  «Люди доброй воли»</a:t>
            </a:r>
          </a:p>
          <a:p>
            <a:pPr algn="ctr" eaLnBrk="0" hangingPunct="0">
              <a:defRPr/>
            </a:pPr>
            <a:endParaRPr lang="ru-RU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b="9348"/>
          <a:stretch>
            <a:fillRect/>
          </a:stretch>
        </p:blipFill>
        <p:spPr>
          <a:xfrm>
            <a:off x="241049" y="709728"/>
            <a:ext cx="2559440" cy="1244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10206"/>
          <a:stretch>
            <a:fillRect/>
          </a:stretch>
        </p:blipFill>
        <p:spPr>
          <a:xfrm>
            <a:off x="254271" y="1980337"/>
            <a:ext cx="2555365" cy="11465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262" y="5532266"/>
            <a:ext cx="2539796" cy="12768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t="16756"/>
          <a:stretch>
            <a:fillRect/>
          </a:stretch>
        </p:blipFill>
        <p:spPr>
          <a:xfrm>
            <a:off x="254272" y="3178880"/>
            <a:ext cx="2555365" cy="10758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861" y="4273305"/>
            <a:ext cx="2539796" cy="1243692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107694" y="4602295"/>
            <a:ext cx="8819377" cy="72323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Юбилейный концерт к 20-летию вокального ансамбля Кофе по-турецки «Верни мне музыку!»</a:t>
            </a:r>
            <a:endParaRPr lang="ru-RU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999520" y="1649231"/>
            <a:ext cx="8861324" cy="64629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hangingPunct="0"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Торжественное открытие студенческого общежития Северного кампуса</a:t>
            </a:r>
          </a:p>
          <a:p>
            <a:pPr algn="ctr" eaLnBrk="0" hangingPunct="0">
              <a:defRPr/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Заголовок 1"/>
          <p:cNvSpPr txBox="1"/>
          <p:nvPr/>
        </p:nvSpPr>
        <p:spPr>
          <a:xfrm>
            <a:off x="152821" y="160338"/>
            <a:ext cx="11199036" cy="704850"/>
          </a:xfrm>
          <a:prstGeom prst="rect">
            <a:avLst/>
          </a:prstGeom>
        </p:spPr>
        <p:txBody>
          <a:bodyPr lIns="91403" tIns="45702" rIns="91403" bIns="45702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ru-RU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Проведенные массовые общественные мероприятия</a:t>
            </a:r>
          </a:p>
        </p:txBody>
      </p:sp>
      <p:sp>
        <p:nvSpPr>
          <p:cNvPr id="2" name="AutoShape 7" descr="blob:https://web.whatsapp.com/c7ca73f2-cb9c-4019-986b-0babdaa2660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045115" y="4406660"/>
            <a:ext cx="8847342" cy="64629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hangingPunct="0">
              <a:defRPr/>
            </a:pPr>
            <a:r>
              <a:rPr lang="ru-RU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Торжественное заседание ученого совета Университета, </a:t>
            </a:r>
          </a:p>
          <a:p>
            <a:pPr algn="ctr" eaLnBrk="0" hangingPunct="0">
              <a:defRPr/>
            </a:pPr>
            <a:r>
              <a:rPr lang="ru-RU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посвященное 90-летию со дня основания БГМУ</a:t>
            </a:r>
          </a:p>
        </p:txBody>
      </p:sp>
      <p:pic>
        <p:nvPicPr>
          <p:cNvPr id="20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405" y="60325"/>
            <a:ext cx="1238251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073080" y="5704852"/>
            <a:ext cx="8819377" cy="72323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Торжественное вручение дипломов выпускникам Университета с творческим концертом студенческих объединений в УСА «Уфа-Арена»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156" y="965202"/>
            <a:ext cx="2605760" cy="15554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t="28184"/>
          <a:stretch>
            <a:fillRect/>
          </a:stretch>
        </p:blipFill>
        <p:spPr>
          <a:xfrm>
            <a:off x="333765" y="5465613"/>
            <a:ext cx="2592993" cy="12017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t="22943"/>
          <a:stretch>
            <a:fillRect/>
          </a:stretch>
        </p:blipFill>
        <p:spPr>
          <a:xfrm>
            <a:off x="341313" y="2605253"/>
            <a:ext cx="2595603" cy="141589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013502" y="3014885"/>
            <a:ext cx="8847342" cy="64629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hangingPunct="0">
              <a:defRPr/>
            </a:pPr>
            <a:r>
              <a:rPr lang="ru-RU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Торжественное открытие Института урологии и клинической онкологии</a:t>
            </a:r>
          </a:p>
          <a:p>
            <a:pPr algn="ctr" eaLnBrk="0" hangingPunct="0">
              <a:defRPr/>
            </a:pPr>
            <a:endParaRPr lang="ru-RU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t="6840" b="8552"/>
          <a:stretch>
            <a:fillRect/>
          </a:stretch>
        </p:blipFill>
        <p:spPr>
          <a:xfrm>
            <a:off x="331155" y="4106660"/>
            <a:ext cx="2592993" cy="1273445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20528" y="1538298"/>
            <a:ext cx="8861324" cy="64629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 anchor="ctr">
            <a:spAutoFit/>
          </a:bodyPr>
          <a:lstStyle/>
          <a:p>
            <a:pPr algn="ctr" eaLnBrk="0" hangingPunct="0"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Международный молодежный форум «ЗА МИР БЕЗ НАЦИЗМА»</a:t>
            </a:r>
          </a:p>
          <a:p>
            <a:pPr algn="ctr" eaLnBrk="0" hangingPunct="0">
              <a:defRPr/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Заголовок 1"/>
          <p:cNvSpPr txBox="1"/>
          <p:nvPr/>
        </p:nvSpPr>
        <p:spPr>
          <a:xfrm>
            <a:off x="152821" y="160338"/>
            <a:ext cx="11199036" cy="704850"/>
          </a:xfrm>
          <a:prstGeom prst="rect">
            <a:avLst/>
          </a:prstGeom>
        </p:spPr>
        <p:txBody>
          <a:bodyPr lIns="91403" tIns="45702" rIns="91403" bIns="45702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ru-RU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Участие во всероссийских и республиканских</a:t>
            </a:r>
          </a:p>
          <a:p>
            <a:pPr>
              <a:defRPr/>
            </a:pPr>
            <a:r>
              <a:rPr lang="ru-RU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общественных мероприятиях</a:t>
            </a:r>
          </a:p>
        </p:txBody>
      </p:sp>
      <p:sp>
        <p:nvSpPr>
          <p:cNvPr id="2" name="AutoShape 7" descr="blob:https://web.whatsapp.com/c7ca73f2-cb9c-4019-986b-0babdaa2660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162475" y="3698124"/>
            <a:ext cx="8819377" cy="72323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Всероссийская студенческая акция «Письма защитникам Отечества»</a:t>
            </a:r>
          </a:p>
          <a:p>
            <a:pPr algn="ctr" eaLnBrk="0" hangingPunct="0">
              <a:defRPr/>
            </a:pPr>
            <a:endParaRPr lang="ru-RU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148492" y="2661351"/>
            <a:ext cx="8847342" cy="64629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hangingPunct="0">
              <a:defRPr/>
            </a:pPr>
            <a:r>
              <a:rPr lang="ru-RU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Всероссийская акция помощи мобилизованным и участникам СВО</a:t>
            </a:r>
          </a:p>
          <a:p>
            <a:pPr algn="ctr" eaLnBrk="0" hangingPunct="0">
              <a:defRPr/>
            </a:pPr>
            <a:endParaRPr lang="ru-RU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405" y="60325"/>
            <a:ext cx="1238251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150215" y="4891033"/>
            <a:ext cx="8819377" cy="72323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Слёт студенческих клубов "Я горжусь" в городе Москва</a:t>
            </a:r>
          </a:p>
          <a:p>
            <a:pPr algn="ctr" eaLnBrk="0" hangingPunct="0">
              <a:defRPr/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62475" y="6123530"/>
            <a:ext cx="8856983" cy="64629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hangingPunct="0">
              <a:defRPr/>
            </a:pPr>
            <a:r>
              <a:rPr lang="ru-RU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Республиканский межвузовский форум «Моя Родина – Россия» в рамках Всероссийской студенческой акции «Моя Родина – Россия»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7796" t="21019" r="5343" b="14362"/>
          <a:stretch>
            <a:fillRect/>
          </a:stretch>
        </p:blipFill>
        <p:spPr>
          <a:xfrm>
            <a:off x="373433" y="1062106"/>
            <a:ext cx="2194175" cy="10948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433" y="3384380"/>
            <a:ext cx="1546103" cy="10899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t="20550" b="22893"/>
          <a:stretch>
            <a:fillRect/>
          </a:stretch>
        </p:blipFill>
        <p:spPr>
          <a:xfrm>
            <a:off x="373433" y="4539451"/>
            <a:ext cx="1834135" cy="10739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t="20630"/>
          <a:stretch>
            <a:fillRect/>
          </a:stretch>
        </p:blipFill>
        <p:spPr>
          <a:xfrm>
            <a:off x="373433" y="2233654"/>
            <a:ext cx="2194175" cy="10739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b="16401"/>
          <a:stretch>
            <a:fillRect/>
          </a:stretch>
        </p:blipFill>
        <p:spPr>
          <a:xfrm>
            <a:off x="373433" y="5706654"/>
            <a:ext cx="2194175" cy="1116817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0</TotalTime>
  <Words>7128</Words>
  <Application>Microsoft Office PowerPoint</Application>
  <PresentationFormat>Widescreen</PresentationFormat>
  <Paragraphs>220</Paragraphs>
  <Slides>13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Тема1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Направления развития медицинскойнауки</dc:title>
  <dc:creator>Apple</dc:creator>
  <cp:lastModifiedBy>uvo</cp:lastModifiedBy>
  <cp:revision>2908</cp:revision>
  <cp:lastPrinted>2022-07-07T13:05:00Z</cp:lastPrinted>
  <dcterms:created xsi:type="dcterms:W3CDTF">2012-08-30T01:27:00Z</dcterms:created>
  <dcterms:modified xsi:type="dcterms:W3CDTF">2026-01-15T09:03:20Z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D9458B1C5D7948CFB4118A6DCED81880</vt:lpwstr>
  </property>
  <property fmtid="{D5CDD505-2E9C-101B-9397-08002B2CF9AE}" pid="3" name="KSOProductBuildVer">
    <vt:lpwstr>1049-11.2.0.11417</vt:lpwstr>
  </property>
</Properties>
</file>