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44" r:id="rId2"/>
    <p:sldId id="345" r:id="rId3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BCCA30F-2464-43D9-BA95-2C3390EA7128}">
          <p14:sldIdLst>
            <p14:sldId id="344"/>
            <p14:sldId id="34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457"/>
    <a:srgbClr val="58595B"/>
    <a:srgbClr val="808285"/>
    <a:srgbClr val="8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88" autoAdjust="0"/>
    <p:restoredTop sz="94813" autoAdjust="0"/>
  </p:normalViewPr>
  <p:slideViewPr>
    <p:cSldViewPr>
      <p:cViewPr>
        <p:scale>
          <a:sx n="100" d="100"/>
          <a:sy n="100" d="100"/>
        </p:scale>
        <p:origin x="-1482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5252-4BF4-4DDA-9AA1-A969478180C8}" type="datetimeFigureOut">
              <a:rPr lang="ru-RU" smtClean="0"/>
              <a:t>21.08.2019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1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19E1C-B151-4D64-BEC8-B8E3F4DCE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72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7BCA6-C1E6-41C1-BC47-397D2C666E91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29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01C89-6051-47E3-B044-DB098B296D42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8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E4DA-4E91-4886-9B58-77356F3334F2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0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3AD2-D32C-44C3-9519-EF0946372EE0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93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2163-7972-4C60-94AA-A287A67A1874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5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F9C60-FB13-4FA7-B335-F5E7FAE4117F}" type="datetime1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1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88CE5-C8ED-4BDF-B074-AD82585BA702}" type="datetime1">
              <a:rPr lang="ru-RU" smtClean="0"/>
              <a:t>21.08.2019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2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14239-0641-4289-83D0-0D3F32BA640A}" type="datetime1">
              <a:rPr lang="ru-RU" smtClean="0"/>
              <a:t>21.08.2019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77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09DE1-38CD-4DC0-A8DA-D725E2D86BC1}" type="datetime1">
              <a:rPr lang="ru-RU" smtClean="0"/>
              <a:t>21.08.2019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00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E35B-5635-4051-B21B-100BE7BD3839}" type="datetime1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99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DCAD-4954-409F-BC7B-92F86E176599}" type="datetime1">
              <a:rPr lang="ru-RU" smtClean="0"/>
              <a:t>21.08.2019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8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8A4B-54DB-40DB-95B3-CF6408B5AAFB}" type="datetime1">
              <a:rPr lang="ru-RU" smtClean="0"/>
              <a:t>21.08.2019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139E3-DB8E-414C-94EE-FBE383041E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9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zimuthotels.com/Russia/azimut-hotel-ufa/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reservations.ufa@azimuthotels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kiseleva@azimuthotel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7345" y="1465124"/>
            <a:ext cx="5527497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900" b="1" dirty="0" smtClean="0"/>
          </a:p>
          <a:p>
            <a:pPr algn="ctr"/>
            <a:r>
              <a:rPr lang="en-US" sz="1100" b="1" dirty="0">
                <a:solidFill>
                  <a:srgbClr val="7030A0"/>
                </a:solidFill>
              </a:rPr>
              <a:t>AZIMUT </a:t>
            </a:r>
            <a:r>
              <a:rPr lang="ru-RU" sz="1100" b="1" dirty="0">
                <a:solidFill>
                  <a:srgbClr val="7030A0"/>
                </a:solidFill>
              </a:rPr>
              <a:t>Отель Уфа (г. Уфа) рад предложить </a:t>
            </a:r>
            <a:endParaRPr lang="ru-RU" sz="11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7030A0"/>
                </a:solidFill>
              </a:rPr>
              <a:t>специальные </a:t>
            </a:r>
            <a:r>
              <a:rPr lang="ru-RU" sz="1100" b="1" dirty="0">
                <a:solidFill>
                  <a:srgbClr val="7030A0"/>
                </a:solidFill>
              </a:rPr>
              <a:t>тарифы и условия для размещения  участников  </a:t>
            </a:r>
          </a:p>
          <a:p>
            <a:pPr algn="ctr"/>
            <a:r>
              <a:rPr lang="ru-RU" sz="1100" b="1" dirty="0" smtClean="0">
                <a:solidFill>
                  <a:srgbClr val="7030A0"/>
                </a:solidFill>
              </a:rPr>
              <a:t>Евразийского конгресса </a:t>
            </a:r>
            <a:r>
              <a:rPr lang="ru-RU" sz="1100" b="1" dirty="0">
                <a:solidFill>
                  <a:srgbClr val="7030A0"/>
                </a:solidFill>
              </a:rPr>
              <a:t>по антимикробной терапии и клинической микробиологии</a:t>
            </a:r>
            <a:endParaRPr lang="ru-RU" sz="1100" dirty="0">
              <a:solidFill>
                <a:srgbClr val="7030A0"/>
              </a:solidFill>
            </a:endParaRPr>
          </a:p>
          <a:p>
            <a:pPr algn="ctr"/>
            <a:r>
              <a:rPr lang="ru-RU" sz="1100" b="1" dirty="0" smtClean="0">
                <a:solidFill>
                  <a:srgbClr val="7030A0"/>
                </a:solidFill>
              </a:rPr>
              <a:t>с 17.10.-18.10.19</a:t>
            </a:r>
            <a:r>
              <a:rPr lang="ru-RU" sz="1100" b="1" dirty="0" smtClean="0">
                <a:solidFill>
                  <a:srgbClr val="7030A0"/>
                </a:solidFill>
              </a:rPr>
              <a:t>.</a:t>
            </a:r>
          </a:p>
          <a:p>
            <a:pPr algn="ctr"/>
            <a:r>
              <a:rPr lang="ru-RU" sz="1100" b="1" dirty="0" smtClean="0">
                <a:solidFill>
                  <a:schemeClr val="tx2"/>
                </a:solidFill>
              </a:rPr>
              <a:t>Тарифы  действительны </a:t>
            </a:r>
            <a:r>
              <a:rPr lang="ru-RU" sz="1100" b="1" dirty="0">
                <a:solidFill>
                  <a:schemeClr val="tx2"/>
                </a:solidFill>
              </a:rPr>
              <a:t>на период проживания с </a:t>
            </a:r>
            <a:r>
              <a:rPr lang="ru-RU" sz="1100" b="1" u="sng" dirty="0" smtClean="0">
                <a:solidFill>
                  <a:schemeClr val="tx2"/>
                </a:solidFill>
              </a:rPr>
              <a:t>16.10-20.10.19</a:t>
            </a:r>
          </a:p>
          <a:p>
            <a:pPr algn="ctr"/>
            <a:endParaRPr lang="ru-RU" sz="1100" b="1" u="sng" dirty="0" smtClean="0">
              <a:solidFill>
                <a:srgbClr val="7030A0"/>
              </a:solidFill>
            </a:endParaRPr>
          </a:p>
          <a:p>
            <a:endParaRPr lang="ru-RU" sz="800" b="1" i="1" dirty="0">
              <a:solidFill>
                <a:schemeClr val="accent3"/>
              </a:solidFill>
            </a:endParaRPr>
          </a:p>
          <a:p>
            <a:endParaRPr lang="ru-RU" sz="1200" b="1" i="1" dirty="0" smtClean="0">
              <a:solidFill>
                <a:schemeClr val="accent3"/>
              </a:solidFill>
            </a:endParaRPr>
          </a:p>
          <a:p>
            <a:pPr lvl="0"/>
            <a:endParaRPr lang="ru-RU" sz="1100" b="1" i="1" dirty="0" smtClean="0">
              <a:solidFill>
                <a:srgbClr val="58595B"/>
              </a:solidFill>
            </a:endParaRPr>
          </a:p>
          <a:p>
            <a:pPr lvl="0"/>
            <a:endParaRPr lang="en-US" sz="1100" b="1" i="1" dirty="0" smtClean="0">
              <a:solidFill>
                <a:srgbClr val="58595B"/>
              </a:solidFill>
            </a:endParaRPr>
          </a:p>
          <a:p>
            <a:pPr lvl="0"/>
            <a:endParaRPr lang="en-US" sz="1100" b="1" i="1" dirty="0">
              <a:solidFill>
                <a:srgbClr val="58595B"/>
              </a:solidFill>
            </a:endParaRPr>
          </a:p>
          <a:p>
            <a:pPr lvl="0"/>
            <a:endParaRPr lang="en-US" sz="1100" b="1" i="1" dirty="0" smtClean="0">
              <a:solidFill>
                <a:srgbClr val="58595B"/>
              </a:solidFill>
            </a:endParaRPr>
          </a:p>
          <a:p>
            <a:pPr lvl="0"/>
            <a:endParaRPr lang="en-US" sz="1100" b="1" i="1" dirty="0">
              <a:solidFill>
                <a:srgbClr val="58595B"/>
              </a:solidFill>
            </a:endParaRPr>
          </a:p>
          <a:p>
            <a:pPr lvl="0"/>
            <a:endParaRPr lang="en-US" sz="1100" b="1" i="1" dirty="0" smtClean="0">
              <a:solidFill>
                <a:srgbClr val="58595B"/>
              </a:solidFill>
            </a:endParaRPr>
          </a:p>
          <a:p>
            <a:pPr lvl="0"/>
            <a:endParaRPr lang="ru-RU" sz="1100" b="1" i="1" dirty="0">
              <a:solidFill>
                <a:srgbClr val="58595B"/>
              </a:solidFill>
            </a:endParaRPr>
          </a:p>
          <a:p>
            <a:pPr lvl="0"/>
            <a:endParaRPr lang="en-US" sz="1100" b="1" i="1" dirty="0" smtClean="0">
              <a:solidFill>
                <a:srgbClr val="58595B"/>
              </a:solidFill>
            </a:endParaRPr>
          </a:p>
          <a:p>
            <a:pPr lvl="0"/>
            <a:endParaRPr lang="en-US" sz="1100" b="1" i="1" dirty="0">
              <a:solidFill>
                <a:srgbClr val="58595B"/>
              </a:solidFill>
            </a:endParaRPr>
          </a:p>
          <a:p>
            <a:pPr lvl="0"/>
            <a:endParaRPr lang="en-US" sz="1100" b="1" i="1" dirty="0" smtClean="0">
              <a:solidFill>
                <a:srgbClr val="58595B"/>
              </a:solidFill>
            </a:endParaRPr>
          </a:p>
          <a:p>
            <a:pPr lvl="0"/>
            <a:endParaRPr lang="en-US" sz="1100" b="1" i="1" dirty="0" smtClean="0">
              <a:solidFill>
                <a:srgbClr val="58595B"/>
              </a:solidFill>
            </a:endParaRPr>
          </a:p>
          <a:p>
            <a:pPr lvl="0"/>
            <a:endParaRPr lang="en-US" sz="1100" b="1" i="1" dirty="0">
              <a:solidFill>
                <a:srgbClr val="58595B"/>
              </a:solidFill>
            </a:endParaRPr>
          </a:p>
          <a:p>
            <a:pPr lvl="0"/>
            <a:endParaRPr lang="en-US" sz="1000" b="1" i="1" dirty="0" smtClean="0">
              <a:solidFill>
                <a:schemeClr val="tx2"/>
              </a:solidFill>
            </a:endParaRPr>
          </a:p>
          <a:p>
            <a:pPr lvl="0"/>
            <a:r>
              <a:rPr lang="ru-RU" sz="1000" b="1" i="1" dirty="0" smtClean="0">
                <a:solidFill>
                  <a:schemeClr val="tx2"/>
                </a:solidFill>
              </a:rPr>
              <a:t>Тарифы некомиссионные, указаны </a:t>
            </a:r>
            <a:r>
              <a:rPr lang="ru-RU" sz="1000" b="1" i="1" dirty="0">
                <a:solidFill>
                  <a:schemeClr val="tx2"/>
                </a:solidFill>
              </a:rPr>
              <a:t>в российских рублях </a:t>
            </a:r>
            <a:r>
              <a:rPr lang="ru-RU" sz="1000" b="1" i="1" dirty="0" smtClean="0">
                <a:solidFill>
                  <a:schemeClr val="tx2"/>
                </a:solidFill>
              </a:rPr>
              <a:t>за </a:t>
            </a:r>
            <a:r>
              <a:rPr lang="ru-RU" sz="1000" b="1" i="1" dirty="0">
                <a:solidFill>
                  <a:schemeClr val="tx2"/>
                </a:solidFill>
              </a:rPr>
              <a:t>номер в </a:t>
            </a:r>
            <a:r>
              <a:rPr lang="ru-RU" sz="1000" b="1" i="1" dirty="0" smtClean="0">
                <a:solidFill>
                  <a:schemeClr val="tx2"/>
                </a:solidFill>
              </a:rPr>
              <a:t>сутки.</a:t>
            </a:r>
          </a:p>
          <a:p>
            <a:pPr lvl="0"/>
            <a:endParaRPr lang="ru-RU" sz="500" u="sng" dirty="0" smtClean="0">
              <a:solidFill>
                <a:srgbClr val="58595B"/>
              </a:solidFill>
            </a:endParaRPr>
          </a:p>
          <a:p>
            <a:pPr lvl="0"/>
            <a:r>
              <a:rPr lang="ru-RU" sz="1000" b="1" u="sng" dirty="0" smtClean="0">
                <a:solidFill>
                  <a:srgbClr val="58595B"/>
                </a:solidFill>
              </a:rPr>
              <a:t>В </a:t>
            </a:r>
            <a:r>
              <a:rPr lang="ru-RU" sz="1000" b="1" u="sng" dirty="0">
                <a:solidFill>
                  <a:srgbClr val="58595B"/>
                </a:solidFill>
              </a:rPr>
              <a:t>стоимость номера включено </a:t>
            </a:r>
          </a:p>
          <a:p>
            <a:pPr marL="285750" lvl="0" indent="-2857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 smtClean="0">
                <a:solidFill>
                  <a:schemeClr val="accent3"/>
                </a:solidFill>
              </a:rPr>
              <a:t>Высокоскоростной </a:t>
            </a:r>
            <a:r>
              <a:rPr lang="en-US" sz="1000" dirty="0">
                <a:solidFill>
                  <a:schemeClr val="accent3"/>
                </a:solidFill>
              </a:rPr>
              <a:t>Wi- Fi</a:t>
            </a:r>
          </a:p>
          <a:p>
            <a:pPr marL="285750" lvl="0" indent="-2857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>
                <a:solidFill>
                  <a:schemeClr val="accent3"/>
                </a:solidFill>
              </a:rPr>
              <a:t>НДС </a:t>
            </a:r>
            <a:r>
              <a:rPr lang="ru-RU" sz="1000" dirty="0" smtClean="0">
                <a:solidFill>
                  <a:schemeClr val="accent3"/>
                </a:solidFill>
              </a:rPr>
              <a:t>20 %</a:t>
            </a:r>
          </a:p>
          <a:p>
            <a:pPr marL="285750" lvl="0" indent="-2857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 smtClean="0">
                <a:solidFill>
                  <a:schemeClr val="accent3"/>
                </a:solidFill>
              </a:rPr>
              <a:t>Тренажерный зал</a:t>
            </a:r>
          </a:p>
          <a:p>
            <a:pPr marL="285750" lvl="0" indent="-2857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 smtClean="0">
                <a:solidFill>
                  <a:schemeClr val="accent3"/>
                </a:solidFill>
              </a:rPr>
              <a:t>Завтрак Шведский стол</a:t>
            </a:r>
          </a:p>
          <a:p>
            <a:pPr marL="285750" lvl="0" indent="-285750"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 smtClean="0">
                <a:solidFill>
                  <a:schemeClr val="accent3"/>
                </a:solidFill>
              </a:rPr>
              <a:t>Трансфер </a:t>
            </a:r>
            <a:r>
              <a:rPr lang="ru-RU" sz="1000" dirty="0" smtClean="0">
                <a:solidFill>
                  <a:schemeClr val="accent3"/>
                </a:solidFill>
              </a:rPr>
              <a:t>до места проведения мероприятия и обратно </a:t>
            </a:r>
            <a:r>
              <a:rPr lang="ru-RU" sz="1000" i="1" dirty="0" smtClean="0">
                <a:solidFill>
                  <a:schemeClr val="accent3"/>
                </a:solidFill>
              </a:rPr>
              <a:t>(подробности уточняйте в отделе продаж)</a:t>
            </a:r>
            <a:endParaRPr lang="ru-RU" sz="1000" i="1" dirty="0" smtClean="0">
              <a:solidFill>
                <a:srgbClr val="FF0000"/>
              </a:solidFill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</a:pPr>
            <a:r>
              <a:rPr lang="ru-RU" sz="1000" b="1" i="1" u="sng" dirty="0" smtClean="0">
                <a:solidFill>
                  <a:srgbClr val="58595B"/>
                </a:solidFill>
              </a:rPr>
              <a:t>Для </a:t>
            </a:r>
            <a:r>
              <a:rPr lang="ru-RU" sz="1000" b="1" i="1" u="sng" dirty="0" smtClean="0">
                <a:solidFill>
                  <a:srgbClr val="58595B"/>
                </a:solidFill>
              </a:rPr>
              <a:t>гостей бесплатно: 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>
                <a:solidFill>
                  <a:schemeClr val="accent3"/>
                </a:solidFill>
              </a:rPr>
              <a:t>Библиотека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>
                <a:solidFill>
                  <a:schemeClr val="accent3"/>
                </a:solidFill>
              </a:rPr>
              <a:t>Бизнес-центр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>
                <a:solidFill>
                  <a:schemeClr val="accent3"/>
                </a:solidFill>
              </a:rPr>
              <a:t>Камера </a:t>
            </a:r>
            <a:r>
              <a:rPr lang="ru-RU" sz="1000" dirty="0" smtClean="0">
                <a:solidFill>
                  <a:schemeClr val="accent3"/>
                </a:solidFill>
              </a:rPr>
              <a:t>хранения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000" dirty="0" smtClean="0">
                <a:solidFill>
                  <a:schemeClr val="accent3"/>
                </a:solidFill>
              </a:rPr>
              <a:t>Гладильная </a:t>
            </a:r>
            <a:r>
              <a:rPr lang="ru-RU" sz="1000" dirty="0" smtClean="0">
                <a:solidFill>
                  <a:schemeClr val="accent3"/>
                </a:solidFill>
              </a:rPr>
              <a:t>комната</a:t>
            </a:r>
            <a:endParaRPr lang="ru-RU" sz="1000" b="1" i="1" dirty="0" smtClean="0">
              <a:solidFill>
                <a:srgbClr val="58595B"/>
              </a:solidFill>
            </a:endParaRPr>
          </a:p>
          <a:p>
            <a:pPr lvl="0" algn="just">
              <a:buClr>
                <a:srgbClr val="FF0000"/>
              </a:buClr>
            </a:pPr>
            <a:r>
              <a:rPr lang="ru-RU" sz="1000" b="1" i="1" u="sng" dirty="0" smtClean="0">
                <a:solidFill>
                  <a:schemeClr val="accent3">
                    <a:lumMod val="50000"/>
                  </a:schemeClr>
                </a:solidFill>
              </a:rPr>
              <a:t>За</a:t>
            </a:r>
            <a:r>
              <a:rPr lang="ru-RU" sz="1000" b="1" i="1" u="sng" dirty="0" smtClean="0">
                <a:solidFill>
                  <a:schemeClr val="accent3">
                    <a:lumMod val="50000"/>
                  </a:schemeClr>
                </a:solidFill>
              </a:rPr>
              <a:t>бронировать номера по указанным тарифам </a:t>
            </a:r>
            <a:r>
              <a:rPr lang="ru-RU" sz="1000" b="1" i="1" u="sng" smtClean="0">
                <a:solidFill>
                  <a:schemeClr val="accent3">
                    <a:lumMod val="50000"/>
                  </a:schemeClr>
                </a:solidFill>
              </a:rPr>
              <a:t>Вы можете в период  </a:t>
            </a:r>
            <a:r>
              <a:rPr lang="ru-RU" sz="1000" b="1" i="1" u="sng" dirty="0" smtClean="0">
                <a:solidFill>
                  <a:schemeClr val="accent3">
                    <a:lumMod val="50000"/>
                  </a:schemeClr>
                </a:solidFill>
              </a:rPr>
              <a:t>с </a:t>
            </a:r>
            <a:r>
              <a:rPr lang="ru-RU" sz="1000" b="1" i="1" u="sng" dirty="0" smtClean="0">
                <a:solidFill>
                  <a:schemeClr val="accent3">
                    <a:lumMod val="50000"/>
                  </a:schemeClr>
                </a:solidFill>
              </a:rPr>
              <a:t>23  августа по </a:t>
            </a:r>
            <a:r>
              <a:rPr lang="ru-RU" sz="1000" b="1" i="1" u="sng" dirty="0" smtClean="0">
                <a:solidFill>
                  <a:schemeClr val="accent3">
                    <a:lumMod val="50000"/>
                  </a:schemeClr>
                </a:solidFill>
              </a:rPr>
              <a:t>18 </a:t>
            </a:r>
            <a:r>
              <a:rPr lang="ru-RU" sz="1000" b="1" i="1" u="sng" dirty="0" smtClean="0">
                <a:solidFill>
                  <a:schemeClr val="accent3">
                    <a:lumMod val="50000"/>
                  </a:schemeClr>
                </a:solidFill>
              </a:rPr>
              <a:t>октября 2019 г</a:t>
            </a:r>
            <a:r>
              <a:rPr lang="ru-RU" sz="1000" b="1" i="1" u="sng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92075" lvl="0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b="1" dirty="0" smtClean="0"/>
              <a:t>Забронировать </a:t>
            </a:r>
            <a:r>
              <a:rPr lang="ru-RU" altLang="ru-RU" sz="1100" b="1" dirty="0"/>
              <a:t>гостиничный номер Вы можете: </a:t>
            </a:r>
            <a:endParaRPr lang="ru-RU" altLang="ru-RU" sz="1100" b="1" dirty="0" smtClean="0"/>
          </a:p>
          <a:p>
            <a:pPr indent="2520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По телефону отдела бронирования: </a:t>
            </a:r>
            <a:r>
              <a:rPr lang="ru-RU" altLang="ru-RU" sz="1100" b="1" dirty="0">
                <a:solidFill>
                  <a:schemeClr val="accent3"/>
                </a:solidFill>
              </a:rPr>
              <a:t>+7</a:t>
            </a:r>
            <a:r>
              <a:rPr lang="ru-RU" sz="1100" b="1" dirty="0">
                <a:solidFill>
                  <a:schemeClr val="accent3"/>
                </a:solidFill>
              </a:rPr>
              <a:t> (347) 235-90-00</a:t>
            </a:r>
            <a:r>
              <a:rPr lang="ru-RU" sz="1100" dirty="0">
                <a:solidFill>
                  <a:schemeClr val="accent3"/>
                </a:solidFill>
              </a:rPr>
              <a:t>, кодовое слово </a:t>
            </a:r>
            <a:r>
              <a:rPr lang="ru-RU" sz="1100" dirty="0" smtClean="0">
                <a:solidFill>
                  <a:schemeClr val="accent3"/>
                </a:solidFill>
              </a:rPr>
              <a:t>«Микробиология»</a:t>
            </a:r>
            <a:endParaRPr lang="ru-RU" sz="1100" dirty="0">
              <a:solidFill>
                <a:schemeClr val="accent3"/>
              </a:solidFill>
            </a:endParaRPr>
          </a:p>
          <a:p>
            <a:pPr indent="2520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685800" algn="l"/>
              </a:tabLst>
            </a:pPr>
            <a:r>
              <a:rPr lang="ru-RU" sz="1100" dirty="0" smtClean="0">
                <a:solidFill>
                  <a:schemeClr val="accent3"/>
                </a:solidFill>
              </a:rPr>
              <a:t>По </a:t>
            </a:r>
            <a:r>
              <a:rPr lang="ru-RU" sz="1100" dirty="0">
                <a:solidFill>
                  <a:schemeClr val="accent3"/>
                </a:solidFill>
              </a:rPr>
              <a:t>письменной заявке </a:t>
            </a:r>
            <a:r>
              <a:rPr lang="ru-RU" sz="1100" dirty="0" smtClean="0">
                <a:solidFill>
                  <a:schemeClr val="accent3"/>
                </a:solidFill>
              </a:rPr>
              <a:t>по эл. почте: </a:t>
            </a:r>
            <a:r>
              <a:rPr lang="ru-RU" sz="1100" b="1" u="sng" dirty="0" smtClean="0">
                <a:solidFill>
                  <a:schemeClr val="accent3"/>
                </a:solidFill>
                <a:hlinkClick r:id="rId2"/>
              </a:rPr>
              <a:t>reservations.ufa@azimuthotels.com</a:t>
            </a:r>
            <a:r>
              <a:rPr lang="ru-RU" sz="1100" u="sng" dirty="0">
                <a:solidFill>
                  <a:schemeClr val="accent3"/>
                </a:solidFill>
              </a:rPr>
              <a:t>, </a:t>
            </a:r>
            <a:r>
              <a:rPr lang="ru-RU" sz="1100" dirty="0">
                <a:solidFill>
                  <a:schemeClr val="accent3"/>
                </a:solidFill>
              </a:rPr>
              <a:t>кодовое слово </a:t>
            </a:r>
            <a:r>
              <a:rPr lang="ru-RU" sz="1100" dirty="0" smtClean="0">
                <a:solidFill>
                  <a:schemeClr val="accent3"/>
                </a:solidFill>
              </a:rPr>
              <a:t>«Микробиология»</a:t>
            </a:r>
            <a:endParaRPr lang="ru-RU" sz="1100" dirty="0">
              <a:solidFill>
                <a:schemeClr val="accent3"/>
              </a:solidFill>
            </a:endParaRPr>
          </a:p>
          <a:p>
            <a:pPr indent="25200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tabLst>
                <a:tab pos="685800" algn="l"/>
              </a:tabLst>
            </a:pPr>
            <a:r>
              <a:rPr lang="ru-RU" sz="1100" dirty="0">
                <a:solidFill>
                  <a:schemeClr val="accent3"/>
                </a:solidFill>
              </a:rPr>
              <a:t>На сайте </a:t>
            </a:r>
            <a:r>
              <a:rPr lang="ru-RU" sz="1100" dirty="0" smtClean="0">
                <a:solidFill>
                  <a:schemeClr val="accent3"/>
                </a:solidFill>
              </a:rPr>
              <a:t>гостиницы  </a:t>
            </a:r>
            <a:r>
              <a:rPr lang="en-US" sz="1100" b="1" dirty="0">
                <a:solidFill>
                  <a:schemeClr val="accent3"/>
                </a:solidFill>
                <a:hlinkClick r:id="rId3"/>
              </a:rPr>
              <a:t>https://</a:t>
            </a:r>
            <a:r>
              <a:rPr lang="en-US" sz="1100" b="1" dirty="0" smtClean="0">
                <a:solidFill>
                  <a:schemeClr val="accent3"/>
                </a:solidFill>
                <a:hlinkClick r:id="rId3"/>
              </a:rPr>
              <a:t>azimuthotels.com/Russia/azimut-hotel-ufa/</a:t>
            </a:r>
            <a:r>
              <a:rPr lang="ru-RU" sz="1100" b="1" dirty="0" smtClean="0">
                <a:solidFill>
                  <a:schemeClr val="accent3"/>
                </a:solidFill>
              </a:rPr>
              <a:t> </a:t>
            </a:r>
            <a:r>
              <a:rPr lang="ru-RU" sz="1100" dirty="0" err="1" smtClean="0">
                <a:solidFill>
                  <a:schemeClr val="accent3"/>
                </a:solidFill>
              </a:rPr>
              <a:t>промокод</a:t>
            </a:r>
            <a:r>
              <a:rPr lang="ru-RU" sz="1100" dirty="0" smtClean="0">
                <a:solidFill>
                  <a:schemeClr val="accent3"/>
                </a:solidFill>
              </a:rPr>
              <a:t> </a:t>
            </a:r>
            <a:r>
              <a:rPr lang="en-US" sz="1100" b="1" dirty="0" err="1" smtClean="0">
                <a:solidFill>
                  <a:schemeClr val="accent3"/>
                </a:solidFill>
              </a:rPr>
              <a:t>microbiolog</a:t>
            </a:r>
            <a:r>
              <a:rPr lang="ru-RU" sz="1100" b="1" dirty="0" smtClean="0">
                <a:solidFill>
                  <a:schemeClr val="accent3"/>
                </a:solidFill>
              </a:rPr>
              <a:t>2019</a:t>
            </a:r>
            <a:endParaRPr lang="ru-RU" sz="1100" b="1" dirty="0">
              <a:solidFill>
                <a:schemeClr val="accent3"/>
              </a:solidFill>
            </a:endParaRPr>
          </a:p>
          <a:p>
            <a:pPr marL="263525" lvl="0" indent="-1714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685800" algn="l"/>
              </a:tabLst>
            </a:pPr>
            <a:endParaRPr lang="ru-RU" sz="500" dirty="0">
              <a:solidFill>
                <a:schemeClr val="accent3"/>
              </a:solidFill>
            </a:endParaRPr>
          </a:p>
          <a:p>
            <a:r>
              <a:rPr lang="ru-RU" sz="1000" i="1" dirty="0">
                <a:solidFill>
                  <a:schemeClr val="accent3"/>
                </a:solidFill>
              </a:rPr>
              <a:t>При бронировании не забывайте называть </a:t>
            </a:r>
            <a:r>
              <a:rPr lang="ru-RU" sz="1000" b="1" i="1" dirty="0">
                <a:solidFill>
                  <a:schemeClr val="accent3"/>
                </a:solidFill>
              </a:rPr>
              <a:t>кодовое слово </a:t>
            </a:r>
            <a:r>
              <a:rPr lang="ru-RU" sz="1000" b="1" i="1" dirty="0" smtClean="0">
                <a:solidFill>
                  <a:schemeClr val="accent3"/>
                </a:solidFill>
              </a:rPr>
              <a:t>«Микробиология"</a:t>
            </a:r>
            <a:r>
              <a:rPr lang="ru-RU" sz="1000" i="1" dirty="0" smtClean="0">
                <a:solidFill>
                  <a:schemeClr val="accent3"/>
                </a:solidFill>
              </a:rPr>
              <a:t> </a:t>
            </a:r>
            <a:r>
              <a:rPr lang="ru-RU" sz="1000" i="1" dirty="0">
                <a:solidFill>
                  <a:schemeClr val="accent3"/>
                </a:solidFill>
              </a:rPr>
              <a:t>для получения специальной цены при бронировании по телефону или по электронной почте</a:t>
            </a:r>
            <a:r>
              <a:rPr lang="ru-RU" sz="1000" i="1" dirty="0" smtClean="0">
                <a:solidFill>
                  <a:schemeClr val="accent3"/>
                </a:solidFill>
              </a:rPr>
              <a:t>.</a:t>
            </a:r>
            <a:endParaRPr lang="ru-RU" sz="1000" b="1" i="1" dirty="0">
              <a:solidFill>
                <a:srgbClr val="58595B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06240"/>
              </p:ext>
            </p:extLst>
          </p:nvPr>
        </p:nvGraphicFramePr>
        <p:xfrm>
          <a:off x="918950" y="2555776"/>
          <a:ext cx="5225892" cy="117348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2460562"/>
                <a:gridCol w="1316998"/>
                <a:gridCol w="1448332"/>
              </a:tblGrid>
              <a:tr h="25222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Категория номера</a:t>
                      </a:r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kern="1200" dirty="0" smtClean="0"/>
                        <a:t>Одноместное</a:t>
                      </a:r>
                      <a:r>
                        <a:rPr lang="en-US" sz="1000" kern="1200" baseline="0" dirty="0" smtClean="0"/>
                        <a:t> </a:t>
                      </a:r>
                      <a:r>
                        <a:rPr lang="ru-RU" sz="1000" kern="1200" dirty="0" smtClean="0"/>
                        <a:t>размещение</a:t>
                      </a:r>
                      <a:endParaRPr lang="ru-RU" sz="1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/>
                        <a:t>Двухместное размещение</a:t>
                      </a:r>
                    </a:p>
                  </a:txBody>
                  <a:tcPr anchor="ctr"/>
                </a:tc>
              </a:tr>
              <a:tr h="243182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accent3"/>
                          </a:solidFill>
                        </a:rPr>
                        <a:t>Стандарт  одноместный </a:t>
                      </a:r>
                      <a:endParaRPr lang="ru-RU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3 000 руб.</a:t>
                      </a:r>
                      <a:endParaRPr lang="ru-RU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- </a:t>
                      </a:r>
                      <a:endParaRPr lang="ru-RU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</a:tr>
              <a:tr h="243182">
                <a:tc>
                  <a:txBody>
                    <a:bodyPr/>
                    <a:lstStyle/>
                    <a:p>
                      <a:pPr algn="l"/>
                      <a:r>
                        <a:rPr lang="ru-RU" sz="1100" b="1" baseline="0" dirty="0" smtClean="0">
                          <a:solidFill>
                            <a:schemeClr val="accent3"/>
                          </a:solidFill>
                        </a:rPr>
                        <a:t>Стандарт </a:t>
                      </a:r>
                      <a:endParaRPr lang="ru-RU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3100 руб.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3600 руб.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3182">
                <a:tc>
                  <a:txBody>
                    <a:bodyPr/>
                    <a:lstStyle/>
                    <a:p>
                      <a:pPr algn="l"/>
                      <a:r>
                        <a:rPr lang="ru-RU" sz="1100" b="1" dirty="0" smtClean="0">
                          <a:solidFill>
                            <a:schemeClr val="accent3"/>
                          </a:solidFill>
                        </a:rPr>
                        <a:t>СМАРТ стандарт</a:t>
                      </a:r>
                      <a:endParaRPr lang="ru-RU" sz="1100" b="1" dirty="0">
                        <a:solidFill>
                          <a:schemeClr val="accent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3600 руб.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4100 руб.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epatskova\Desktop\Безымянный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1673377" y="31304"/>
            <a:ext cx="914400" cy="9144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9" r="7177"/>
          <a:stretch/>
        </p:blipFill>
        <p:spPr bwMode="auto">
          <a:xfrm>
            <a:off x="1770537" y="224254"/>
            <a:ext cx="720081" cy="52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S:\Bufer\СЛУЖБА ПРОДАЖ\Анжела\ФОТО НОВЫЕ\Фото номеров\SMART\SLS_0569_70_71_72_73Adjust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4" y="3779912"/>
            <a:ext cx="2584703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:\Bufer\СЛУЖБА ПРОДАЖ\Анжела\ФОТО НОВЫЕ\Номера\IMG_3682ready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017" y="3779913"/>
            <a:ext cx="2571825" cy="1296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98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4664" y="1331640"/>
            <a:ext cx="5740179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b="1" dirty="0" smtClean="0"/>
          </a:p>
          <a:p>
            <a:pPr marL="92075" lvl="0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sz="1100" b="1" dirty="0"/>
              <a:t>Дополнительные условия</a:t>
            </a: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 smtClean="0">
                <a:solidFill>
                  <a:schemeClr val="accent3"/>
                </a:solidFill>
              </a:rPr>
              <a:t>Гарантированный </a:t>
            </a:r>
            <a:r>
              <a:rPr lang="ru-RU" altLang="ru-RU" sz="1100" dirty="0">
                <a:solidFill>
                  <a:schemeClr val="accent3"/>
                </a:solidFill>
              </a:rPr>
              <a:t>ранний заезд: с 00:00 до 09:00 - услуга предоставляется по согласованию с отелем при наличии свободных номеров. Гарантированный ранний заезд с 09:00 до 14:00 - 50% от подтвержденного тарифа, текущий день. Возможность предоставления услуги подтверждается отелем при прогнозируемой загрузке менее 75%.</a:t>
            </a: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ru-RU" altLang="ru-RU" sz="1100" dirty="0" smtClean="0">
              <a:solidFill>
                <a:schemeClr val="accent3"/>
              </a:solidFill>
            </a:endParaRP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 smtClean="0">
                <a:solidFill>
                  <a:schemeClr val="accent3"/>
                </a:solidFill>
              </a:rPr>
              <a:t>Гарантированный </a:t>
            </a:r>
            <a:r>
              <a:rPr lang="ru-RU" altLang="ru-RU" sz="1100" dirty="0">
                <a:solidFill>
                  <a:schemeClr val="accent3"/>
                </a:solidFill>
              </a:rPr>
              <a:t>поздний выезд: </a:t>
            </a: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С 12.00 до 18.00 текущих суток – взимается оплата в размере 30% стоимости подтвержденного тарифа номера без завтрака в сутки.</a:t>
            </a: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 С 18.00 до 23.00 текущих суток взимается оплата в размере 60% стоимости номера без завтрака в сутки,</a:t>
            </a: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 С 23.00  текущих суток взимается оплата в размере 100% стоимости номера без завтрака или с завтраком (при необходимости) в сутки, при наличии свободных номеров.</a:t>
            </a:r>
          </a:p>
          <a:p>
            <a:pPr marL="92075"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ru-RU" altLang="ru-RU" sz="1100" dirty="0" smtClean="0">
              <a:solidFill>
                <a:schemeClr val="accent3"/>
              </a:solidFill>
            </a:endParaRPr>
          </a:p>
          <a:p>
            <a:pPr marL="92075"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 smtClean="0">
                <a:solidFill>
                  <a:schemeClr val="accent3"/>
                </a:solidFill>
              </a:rPr>
              <a:t>Негарантированные </a:t>
            </a:r>
            <a:r>
              <a:rPr lang="ru-RU" altLang="ru-RU" sz="1100" dirty="0">
                <a:solidFill>
                  <a:schemeClr val="accent3"/>
                </a:solidFill>
              </a:rPr>
              <a:t>бронирования аннулируются после 18:00 дня заезда.</a:t>
            </a:r>
          </a:p>
          <a:p>
            <a:pPr marL="92075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ru-RU" altLang="ru-RU" sz="1100" b="1" dirty="0" smtClean="0"/>
          </a:p>
          <a:p>
            <a:pPr marL="92075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b="1" dirty="0" smtClean="0"/>
              <a:t>Размещения </a:t>
            </a:r>
            <a:r>
              <a:rPr lang="ru-RU" altLang="ru-RU" sz="1100" b="1" dirty="0"/>
              <a:t>детей</a:t>
            </a: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Детская люлька всегда бесплатно</a:t>
            </a: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Дети до 12 лет размещаются вместе с родителями бесплатно </a:t>
            </a:r>
            <a:r>
              <a:rPr lang="en-US" altLang="ru-RU" sz="1100" dirty="0">
                <a:solidFill>
                  <a:schemeClr val="accent3"/>
                </a:solidFill>
              </a:rPr>
              <a:t>c</a:t>
            </a:r>
            <a:r>
              <a:rPr lang="ru-RU" altLang="ru-RU" sz="1100" dirty="0">
                <a:solidFill>
                  <a:schemeClr val="accent3"/>
                </a:solidFill>
              </a:rPr>
              <a:t> предоставлением дополнительного места, включая завтрак. Завтрак, обед, ужин,  если включен в тариф взрослого, предоставляется бесплатно.</a:t>
            </a:r>
          </a:p>
          <a:p>
            <a:pPr marL="92075"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Дети с 12 лет размещаются по тарифам взрослых, дополнительное место платно. </a:t>
            </a:r>
          </a:p>
          <a:p>
            <a:pPr marL="92075" lvl="0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ru-RU" altLang="ru-RU" sz="1100" b="1" dirty="0" smtClean="0"/>
          </a:p>
          <a:p>
            <a:pPr marL="92075" lvl="0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b="1" dirty="0" smtClean="0"/>
              <a:t>Контактная информация </a:t>
            </a:r>
          </a:p>
          <a:p>
            <a:pPr marL="92075"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b="1" dirty="0">
                <a:solidFill>
                  <a:schemeClr val="accent3"/>
                </a:solidFill>
              </a:rPr>
              <a:t>Вероника Киселева</a:t>
            </a:r>
          </a:p>
          <a:p>
            <a:pPr marL="92075"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Менеджер по продажам (корпоративный сегмент)</a:t>
            </a:r>
          </a:p>
          <a:p>
            <a:pPr marL="92075"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AZIMUT Отель Уфа</a:t>
            </a:r>
          </a:p>
          <a:p>
            <a:pPr marL="92075"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Тел. +7 (347) 235 90 00, доб.(39)9329</a:t>
            </a:r>
          </a:p>
          <a:p>
            <a:pPr marL="92075"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1100" dirty="0">
                <a:solidFill>
                  <a:schemeClr val="accent3"/>
                </a:solidFill>
              </a:rPr>
              <a:t>Моб. тел. +7 (917) 371 71 </a:t>
            </a:r>
            <a:r>
              <a:rPr lang="ru-RU" altLang="ru-RU" sz="1100" dirty="0" smtClean="0">
                <a:solidFill>
                  <a:schemeClr val="accent3"/>
                </a:solidFill>
              </a:rPr>
              <a:t>10</a:t>
            </a:r>
          </a:p>
          <a:p>
            <a:pPr marL="92075" lvl="0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altLang="ru-RU" sz="1100" dirty="0" smtClean="0">
                <a:solidFill>
                  <a:schemeClr val="accent3"/>
                </a:solidFill>
                <a:hlinkClick r:id="rId2"/>
              </a:rPr>
              <a:t>vkiseleva@azimuthotels.com</a:t>
            </a:r>
            <a:r>
              <a:rPr lang="ru-RU" altLang="ru-RU" sz="1100" dirty="0" smtClean="0">
                <a:solidFill>
                  <a:schemeClr val="accent3"/>
                </a:solidFill>
              </a:rPr>
              <a:t> </a:t>
            </a:r>
            <a:endParaRPr lang="ru-RU" altLang="ru-RU" sz="1100" dirty="0">
              <a:solidFill>
                <a:schemeClr val="accent3"/>
              </a:solidFill>
            </a:endParaRPr>
          </a:p>
          <a:p>
            <a:pPr marL="92075" lvl="0" algn="ctr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endParaRPr lang="ru-RU" altLang="ru-RU" sz="1100" b="1" dirty="0" smtClean="0"/>
          </a:p>
        </p:txBody>
      </p:sp>
      <p:pic>
        <p:nvPicPr>
          <p:cNvPr id="1026" name="Picture 2" descr="C:\Users\epatskova\Desktop\Безымянны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1673377" y="31304"/>
            <a:ext cx="914400" cy="914400"/>
          </a:xfrm>
          <a:prstGeom prst="ellipse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9" r="7177"/>
          <a:stretch/>
        </p:blipFill>
        <p:spPr bwMode="auto">
          <a:xfrm>
            <a:off x="1770537" y="224254"/>
            <a:ext cx="720081" cy="52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8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зимут">
      <a:dk1>
        <a:srgbClr val="EF4457"/>
      </a:dk1>
      <a:lt1>
        <a:sysClr val="window" lastClr="FFFFFF"/>
      </a:lt1>
      <a:dk2>
        <a:srgbClr val="EF4457"/>
      </a:dk2>
      <a:lt2>
        <a:srgbClr val="FFFFFF"/>
      </a:lt2>
      <a:accent1>
        <a:srgbClr val="EF4457"/>
      </a:accent1>
      <a:accent2>
        <a:srgbClr val="7F7F7F"/>
      </a:accent2>
      <a:accent3>
        <a:srgbClr val="3F3F3F"/>
      </a:accent3>
      <a:accent4>
        <a:srgbClr val="8064A2"/>
      </a:accent4>
      <a:accent5>
        <a:srgbClr val="A5A5A5"/>
      </a:accent5>
      <a:accent6>
        <a:srgbClr val="F79646"/>
      </a:accent6>
      <a:hlink>
        <a:srgbClr val="595959"/>
      </a:hlink>
      <a:folHlink>
        <a:srgbClr val="A5A5A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10457</TotalTime>
  <Words>431</Words>
  <Application>Microsoft Office PowerPoint</Application>
  <PresentationFormat>Экран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Kolegova Alevtina</dc:creator>
  <cp:lastModifiedBy>Kiseleva Veronika</cp:lastModifiedBy>
  <cp:revision>1002</cp:revision>
  <cp:lastPrinted>2014-10-15T13:49:24Z</cp:lastPrinted>
  <dcterms:created xsi:type="dcterms:W3CDTF">2014-04-02T12:56:07Z</dcterms:created>
  <dcterms:modified xsi:type="dcterms:W3CDTF">2019-08-21T10:13:48Z</dcterms:modified>
</cp:coreProperties>
</file>