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70" r:id="rId2"/>
    <p:sldId id="368" r:id="rId3"/>
    <p:sldId id="367" r:id="rId4"/>
    <p:sldId id="360" r:id="rId5"/>
    <p:sldId id="335" r:id="rId6"/>
    <p:sldId id="347" r:id="rId7"/>
    <p:sldId id="336" r:id="rId8"/>
    <p:sldId id="337" r:id="rId9"/>
    <p:sldId id="369" r:id="rId10"/>
    <p:sldId id="370" r:id="rId11"/>
    <p:sldId id="371" r:id="rId12"/>
    <p:sldId id="315" r:id="rId13"/>
    <p:sldId id="275" r:id="rId14"/>
    <p:sldId id="365" r:id="rId15"/>
    <p:sldId id="293" r:id="rId16"/>
  </p:sldIdLst>
  <p:sldSz cx="9144000" cy="6858000" type="screen4x3"/>
  <p:notesSz cx="6797675" cy="9872663"/>
  <p:defaultTextStyle>
    <a:defPPr>
      <a:defRPr lang="ru-RU"/>
    </a:defPPr>
    <a:lvl1pPr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00FF"/>
    <a:srgbClr val="FF0000"/>
    <a:srgbClr val="CC0000"/>
    <a:srgbClr val="3366FF"/>
    <a:srgbClr val="00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098"/>
    <p:restoredTop sz="94674"/>
  </p:normalViewPr>
  <p:slideViewPr>
    <p:cSldViewPr>
      <p:cViewPr varScale="1">
        <p:scale>
          <a:sx n="104" d="100"/>
          <a:sy n="104" d="100"/>
        </p:scale>
        <p:origin x="-1326" y="-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guzel\Documents\&#1043;&#1091;&#1079;&#1077;&#1083;&#1100;\&#1042;&#1045;&#1057;&#1053;&#1040;%202019\&#1054;&#1058;&#1063;&#1045;&#1058;%202%20&#1082;&#1074;+1%20&#1087;&#1075;\1%20&#1057;&#1083;&#1072;&#1080;&#774;&#1076;&#1099;%202%20&#1082;&#1074;%202019%20%20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\\Users\guzel\Documents\&#1043;&#1091;&#1079;&#1077;&#1083;&#1100;\&#1042;&#1045;&#1057;&#1053;&#1040;%202019\&#1054;&#1058;&#1063;&#1045;&#1058;%202%20&#1082;&#1074;+1%20&#1087;&#1075;\1%20&#1057;&#1083;&#1072;&#1080;&#774;&#1076;&#1099;%202%20&#1082;&#1074;%202019%20%20.xlsx" TargetMode="External"/><Relationship Id="rId4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guzel\Documents\&#1043;&#1091;&#1079;&#1077;&#1083;&#1100;\&#1042;&#1045;&#1057;&#1053;&#1040;%202019\&#1054;&#1058;&#1063;&#1045;&#1058;%202%20&#1082;&#1074;+1%20&#1087;&#1075;\1%20&#1057;&#1083;&#1072;&#1080;&#774;&#1076;&#1099;%202%20&#1082;&#1074;%202019%20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Users\guzel\Documents\&#1043;&#1091;&#1079;&#1077;&#1083;&#1100;\&#1042;&#1045;&#1057;&#1053;&#1040;%202019\&#1054;&#1058;&#1063;&#1045;&#1058;%201%20&#1082;&#1074;%202019\2.%20&#1054;&#1058;&#1063;&#1045;&#1058;%201%20&#8482;&#1168;%202019%20&#1054;&#1058;%2018%20&#1040;&#1055;&#1056;&#1045;&#1051;&#1071;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Выполнение плана подготовки слушателей </a:t>
            </a:r>
            <a:br>
              <a:rPr lang="ru-RU"/>
            </a:br>
            <a:r>
              <a:rPr lang="ru-RU"/>
              <a:t>на кафедрах за 1 п/г 2019г (1)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Лист2!$C$3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cat>
            <c:strRef>
              <c:f>Лист2!$B$4:$B$13</c:f>
              <c:strCache>
                <c:ptCount val="10"/>
                <c:pt idx="0">
                  <c:v>АИГ</c:v>
                </c:pt>
                <c:pt idx="1">
                  <c:v>АИР</c:v>
                </c:pt>
                <c:pt idx="2">
                  <c:v>Гиг и МПД</c:v>
                </c:pt>
                <c:pt idx="3">
                  <c:v>Дермат</c:v>
                </c:pt>
                <c:pt idx="4">
                  <c:v>Инфек</c:v>
                </c:pt>
                <c:pt idx="5">
                  <c:v>К и ФД</c:v>
                </c:pt>
                <c:pt idx="6">
                  <c:v>ЛД</c:v>
                </c:pt>
                <c:pt idx="7">
                  <c:v>ЛД и ЛТ</c:v>
                </c:pt>
                <c:pt idx="8">
                  <c:v>МР и ФТ</c:v>
                </c:pt>
                <c:pt idx="9">
                  <c:v>Неврол</c:v>
                </c:pt>
              </c:strCache>
            </c:strRef>
          </c:cat>
          <c:val>
            <c:numRef>
              <c:f>Лист2!$C$4:$C$13</c:f>
              <c:numCache>
                <c:formatCode>General</c:formatCode>
                <c:ptCount val="10"/>
                <c:pt idx="0">
                  <c:v>78</c:v>
                </c:pt>
                <c:pt idx="1">
                  <c:v>61</c:v>
                </c:pt>
                <c:pt idx="2">
                  <c:v>35</c:v>
                </c:pt>
                <c:pt idx="3">
                  <c:v>16</c:v>
                </c:pt>
                <c:pt idx="4">
                  <c:v>21</c:v>
                </c:pt>
                <c:pt idx="5">
                  <c:v>86</c:v>
                </c:pt>
                <c:pt idx="6">
                  <c:v>72</c:v>
                </c:pt>
                <c:pt idx="7">
                  <c:v>79</c:v>
                </c:pt>
                <c:pt idx="8">
                  <c:v>33</c:v>
                </c:pt>
                <c:pt idx="9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8F-9F4D-9D3E-32AED448B49A}"/>
            </c:ext>
          </c:extLst>
        </c:ser>
        <c:ser>
          <c:idx val="1"/>
          <c:order val="1"/>
          <c:tx>
            <c:strRef>
              <c:f>Лист2!$D$3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Лист2!$B$4:$B$13</c:f>
              <c:strCache>
                <c:ptCount val="10"/>
                <c:pt idx="0">
                  <c:v>АИГ</c:v>
                </c:pt>
                <c:pt idx="1">
                  <c:v>АИР</c:v>
                </c:pt>
                <c:pt idx="2">
                  <c:v>Гиг и МПД</c:v>
                </c:pt>
                <c:pt idx="3">
                  <c:v>Дермат</c:v>
                </c:pt>
                <c:pt idx="4">
                  <c:v>Инфек</c:v>
                </c:pt>
                <c:pt idx="5">
                  <c:v>К и ФД</c:v>
                </c:pt>
                <c:pt idx="6">
                  <c:v>ЛД</c:v>
                </c:pt>
                <c:pt idx="7">
                  <c:v>ЛД и ЛТ</c:v>
                </c:pt>
                <c:pt idx="8">
                  <c:v>МР и ФТ</c:v>
                </c:pt>
                <c:pt idx="9">
                  <c:v>Неврол</c:v>
                </c:pt>
              </c:strCache>
            </c:strRef>
          </c:cat>
          <c:val>
            <c:numRef>
              <c:f>Лист2!$D$4:$D$13</c:f>
              <c:numCache>
                <c:formatCode>General</c:formatCode>
                <c:ptCount val="10"/>
                <c:pt idx="0">
                  <c:v>76</c:v>
                </c:pt>
                <c:pt idx="1">
                  <c:v>60</c:v>
                </c:pt>
                <c:pt idx="2">
                  <c:v>35</c:v>
                </c:pt>
                <c:pt idx="3">
                  <c:v>15</c:v>
                </c:pt>
                <c:pt idx="4">
                  <c:v>21</c:v>
                </c:pt>
                <c:pt idx="5">
                  <c:v>87</c:v>
                </c:pt>
                <c:pt idx="6">
                  <c:v>71</c:v>
                </c:pt>
                <c:pt idx="7">
                  <c:v>77</c:v>
                </c:pt>
                <c:pt idx="8">
                  <c:v>34</c:v>
                </c:pt>
                <c:pt idx="9">
                  <c:v>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8F-9F4D-9D3E-32AED448B49A}"/>
            </c:ext>
          </c:extLst>
        </c:ser>
        <c:ser>
          <c:idx val="3"/>
          <c:order val="3"/>
          <c:tx>
            <c:strRef>
              <c:f>Лист2!$F$3</c:f>
              <c:strCache>
                <c:ptCount val="1"/>
                <c:pt idx="0">
                  <c:v>нагр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45949282498015E-17"/>
                  <c:y val="3.263052208835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8F-9F4D-9D3E-32AED448B49A}"/>
                </c:ext>
              </c:extLst>
            </c:dLbl>
            <c:dLbl>
              <c:idx val="1"/>
              <c:layout>
                <c:manualLayout>
                  <c:x val="-1.7705382436260624E-3"/>
                  <c:y val="3.0120481927710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8F-9F4D-9D3E-32AED448B49A}"/>
                </c:ext>
              </c:extLst>
            </c:dLbl>
            <c:dLbl>
              <c:idx val="2"/>
              <c:layout>
                <c:manualLayout>
                  <c:x val="-6.4918985649960299E-17"/>
                  <c:y val="3.5140562248995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2.3185268006513351E-2"/>
                      <c:h val="5.04267068273092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68F-9F4D-9D3E-32AED448B49A}"/>
                </c:ext>
              </c:extLst>
            </c:dLbl>
            <c:dLbl>
              <c:idx val="3"/>
              <c:layout>
                <c:manualLayout>
                  <c:x val="-6.4918985649960299E-17"/>
                  <c:y val="2.0080321285140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8F-9F4D-9D3E-32AED448B49A}"/>
                </c:ext>
              </c:extLst>
            </c:dLbl>
            <c:dLbl>
              <c:idx val="4"/>
              <c:layout>
                <c:manualLayout>
                  <c:x val="-6.4918985649960299E-17"/>
                  <c:y val="2.0080321285140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8F-9F4D-9D3E-32AED448B49A}"/>
                </c:ext>
              </c:extLst>
            </c:dLbl>
            <c:dLbl>
              <c:idx val="5"/>
              <c:layout>
                <c:manualLayout>
                  <c:x val="0"/>
                  <c:y val="2.0080321285140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8F-9F4D-9D3E-32AED448B49A}"/>
                </c:ext>
              </c:extLst>
            </c:dLbl>
            <c:dLbl>
              <c:idx val="6"/>
              <c:layout>
                <c:manualLayout>
                  <c:x val="2.8108240185133705E-3"/>
                  <c:y val="2.5195613185836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68F-9F4D-9D3E-32AED448B49A}"/>
                </c:ext>
              </c:extLst>
            </c:dLbl>
            <c:dLbl>
              <c:idx val="7"/>
              <c:layout>
                <c:manualLayout>
                  <c:x val="-1.298379712999206E-16"/>
                  <c:y val="2.0080321285140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8F-9F4D-9D3E-32AED448B49A}"/>
                </c:ext>
              </c:extLst>
            </c:dLbl>
            <c:dLbl>
              <c:idx val="8"/>
              <c:layout>
                <c:manualLayout>
                  <c:x val="0"/>
                  <c:y val="1.2550200803212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8F-9F4D-9D3E-32AED448B49A}"/>
                </c:ext>
              </c:extLst>
            </c:dLbl>
            <c:dLbl>
              <c:idx val="9"/>
              <c:layout>
                <c:manualLayout>
                  <c:x val="0"/>
                  <c:y val="1.2550200803212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8F-9F4D-9D3E-32AED448B49A}"/>
                </c:ext>
              </c:extLst>
            </c:dLbl>
            <c:dLbl>
              <c:idx val="10"/>
              <c:layout>
                <c:manualLayout>
                  <c:x val="0"/>
                  <c:y val="1.5060240963855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8F-9F4D-9D3E-32AED448B49A}"/>
                </c:ext>
              </c:extLst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Лист2!$B$4:$B$13</c:f>
              <c:strCache>
                <c:ptCount val="10"/>
                <c:pt idx="0">
                  <c:v>АИГ</c:v>
                </c:pt>
                <c:pt idx="1">
                  <c:v>АИР</c:v>
                </c:pt>
                <c:pt idx="2">
                  <c:v>Гиг и МПД</c:v>
                </c:pt>
                <c:pt idx="3">
                  <c:v>Дермат</c:v>
                </c:pt>
                <c:pt idx="4">
                  <c:v>Инфек</c:v>
                </c:pt>
                <c:pt idx="5">
                  <c:v>К и ФД</c:v>
                </c:pt>
                <c:pt idx="6">
                  <c:v>ЛД</c:v>
                </c:pt>
                <c:pt idx="7">
                  <c:v>ЛД и ЛТ</c:v>
                </c:pt>
                <c:pt idx="8">
                  <c:v>МР и ФТ</c:v>
                </c:pt>
                <c:pt idx="9">
                  <c:v>Неврол</c:v>
                </c:pt>
              </c:strCache>
            </c:strRef>
          </c:cat>
          <c:val>
            <c:numRef>
              <c:f>Лист2!$F$4:$F$13</c:f>
              <c:numCache>
                <c:formatCode>General</c:formatCode>
                <c:ptCount val="10"/>
                <c:pt idx="0">
                  <c:v>8</c:v>
                </c:pt>
                <c:pt idx="1">
                  <c:v>5.9</c:v>
                </c:pt>
                <c:pt idx="2">
                  <c:v>7</c:v>
                </c:pt>
                <c:pt idx="3">
                  <c:v>5.3</c:v>
                </c:pt>
                <c:pt idx="4">
                  <c:v>6</c:v>
                </c:pt>
                <c:pt idx="5">
                  <c:v>4.3</c:v>
                </c:pt>
                <c:pt idx="6">
                  <c:v>4.5</c:v>
                </c:pt>
                <c:pt idx="7">
                  <c:v>4</c:v>
                </c:pt>
                <c:pt idx="8">
                  <c:v>5</c:v>
                </c:pt>
                <c:pt idx="9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68F-9F4D-9D3E-32AED448B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851200"/>
        <c:axId val="172852736"/>
      </c:barChart>
      <c:lineChart>
        <c:grouping val="standard"/>
        <c:varyColors val="0"/>
        <c:ser>
          <c:idx val="2"/>
          <c:order val="2"/>
          <c:tx>
            <c:strRef>
              <c:f>Лист2!$E$3</c:f>
              <c:strCache>
                <c:ptCount val="1"/>
                <c:pt idx="0">
                  <c:v> %вып 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Лист2!$B$4:$B$13</c:f>
              <c:strCache>
                <c:ptCount val="10"/>
                <c:pt idx="0">
                  <c:v>АИГ</c:v>
                </c:pt>
                <c:pt idx="1">
                  <c:v>АИР</c:v>
                </c:pt>
                <c:pt idx="2">
                  <c:v>Гиг и МПД</c:v>
                </c:pt>
                <c:pt idx="3">
                  <c:v>Дермат</c:v>
                </c:pt>
                <c:pt idx="4">
                  <c:v>Инфек</c:v>
                </c:pt>
                <c:pt idx="5">
                  <c:v>К и ФД</c:v>
                </c:pt>
                <c:pt idx="6">
                  <c:v>ЛД</c:v>
                </c:pt>
                <c:pt idx="7">
                  <c:v>ЛД и ЛТ</c:v>
                </c:pt>
                <c:pt idx="8">
                  <c:v>МР и ФТ</c:v>
                </c:pt>
                <c:pt idx="9">
                  <c:v>Неврол</c:v>
                </c:pt>
              </c:strCache>
            </c:strRef>
          </c:cat>
          <c:val>
            <c:numRef>
              <c:f>Лист2!$E$4:$E$13</c:f>
              <c:numCache>
                <c:formatCode>General</c:formatCode>
                <c:ptCount val="10"/>
                <c:pt idx="0">
                  <c:v>102</c:v>
                </c:pt>
                <c:pt idx="1">
                  <c:v>101</c:v>
                </c:pt>
                <c:pt idx="2">
                  <c:v>100</c:v>
                </c:pt>
                <c:pt idx="3">
                  <c:v>106</c:v>
                </c:pt>
                <c:pt idx="4">
                  <c:v>100</c:v>
                </c:pt>
                <c:pt idx="5">
                  <c:v>99</c:v>
                </c:pt>
                <c:pt idx="6">
                  <c:v>101</c:v>
                </c:pt>
                <c:pt idx="7">
                  <c:v>102</c:v>
                </c:pt>
                <c:pt idx="8">
                  <c:v>98</c:v>
                </c:pt>
                <c:pt idx="9">
                  <c:v>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568F-9F4D-9D3E-32AED448B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851200"/>
        <c:axId val="172852736"/>
      </c:lineChart>
      <c:catAx>
        <c:axId val="172851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2852736"/>
        <c:crosses val="autoZero"/>
        <c:auto val="1"/>
        <c:lblAlgn val="ctr"/>
        <c:lblOffset val="100"/>
        <c:noMultiLvlLbl val="0"/>
      </c:catAx>
      <c:valAx>
        <c:axId val="1728527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28512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Выполнение плана подготовки слушателей </a:t>
            </a:r>
            <a:br>
              <a:rPr lang="ru-RU"/>
            </a:br>
            <a:r>
              <a:rPr lang="ru-RU"/>
              <a:t>на кафедрах за 1 п/г 2019г (2) </a:t>
            </a:r>
          </a:p>
        </c:rich>
      </c:tx>
      <c:layout>
        <c:manualLayout>
          <c:xMode val="edge"/>
          <c:yMode val="edge"/>
          <c:x val="0.21994198389252695"/>
          <c:y val="2.355712603062426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100399317061116"/>
          <c:y val="0.16040942099552044"/>
          <c:w val="0.83938117088074404"/>
          <c:h val="0.509178700277306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Лист2!$C$14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Лист2!$B$15:$B$24</c:f>
              <c:strCache>
                <c:ptCount val="10"/>
                <c:pt idx="0">
                  <c:v>ОЗ и ОЗ </c:v>
                </c:pt>
                <c:pt idx="1">
                  <c:v>ОЗ и ОЗ курс</c:v>
                </c:pt>
                <c:pt idx="2">
                  <c:v>ЛОР</c:v>
                </c:pt>
                <c:pt idx="3">
                  <c:v>онко</c:v>
                </c:pt>
                <c:pt idx="4">
                  <c:v>офтал</c:v>
                </c:pt>
                <c:pt idx="5">
                  <c:v>педиат</c:v>
                </c:pt>
                <c:pt idx="6">
                  <c:v>пол.тер.</c:v>
                </c:pt>
                <c:pt idx="7">
                  <c:v>психн</c:v>
                </c:pt>
                <c:pt idx="8">
                  <c:v>психот</c:v>
                </c:pt>
                <c:pt idx="9">
                  <c:v>СП и МК</c:v>
                </c:pt>
              </c:strCache>
            </c:strRef>
          </c:cat>
          <c:val>
            <c:numRef>
              <c:f>Лист2!$C$15:$C$24</c:f>
              <c:numCache>
                <c:formatCode>General</c:formatCode>
                <c:ptCount val="10"/>
                <c:pt idx="0">
                  <c:v>83</c:v>
                </c:pt>
                <c:pt idx="1">
                  <c:v>9</c:v>
                </c:pt>
                <c:pt idx="2">
                  <c:v>22</c:v>
                </c:pt>
                <c:pt idx="3">
                  <c:v>42</c:v>
                </c:pt>
                <c:pt idx="4">
                  <c:v>24</c:v>
                </c:pt>
                <c:pt idx="5">
                  <c:v>93</c:v>
                </c:pt>
                <c:pt idx="6">
                  <c:v>77</c:v>
                </c:pt>
                <c:pt idx="7">
                  <c:v>51</c:v>
                </c:pt>
                <c:pt idx="8">
                  <c:v>12</c:v>
                </c:pt>
                <c:pt idx="9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FA-2948-B727-6536F365A225}"/>
            </c:ext>
          </c:extLst>
        </c:ser>
        <c:ser>
          <c:idx val="1"/>
          <c:order val="1"/>
          <c:tx>
            <c:strRef>
              <c:f>Лист2!$D$14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Лист2!$B$15:$B$24</c:f>
              <c:strCache>
                <c:ptCount val="10"/>
                <c:pt idx="0">
                  <c:v>ОЗ и ОЗ </c:v>
                </c:pt>
                <c:pt idx="1">
                  <c:v>ОЗ и ОЗ курс</c:v>
                </c:pt>
                <c:pt idx="2">
                  <c:v>ЛОР</c:v>
                </c:pt>
                <c:pt idx="3">
                  <c:v>онко</c:v>
                </c:pt>
                <c:pt idx="4">
                  <c:v>офтал</c:v>
                </c:pt>
                <c:pt idx="5">
                  <c:v>педиат</c:v>
                </c:pt>
                <c:pt idx="6">
                  <c:v>пол.тер.</c:v>
                </c:pt>
                <c:pt idx="7">
                  <c:v>психн</c:v>
                </c:pt>
                <c:pt idx="8">
                  <c:v>психот</c:v>
                </c:pt>
                <c:pt idx="9">
                  <c:v>СП и МК</c:v>
                </c:pt>
              </c:strCache>
            </c:strRef>
          </c:cat>
          <c:val>
            <c:numRef>
              <c:f>Лист2!$D$15:$D$24</c:f>
              <c:numCache>
                <c:formatCode>General</c:formatCode>
                <c:ptCount val="10"/>
                <c:pt idx="0">
                  <c:v>76</c:v>
                </c:pt>
                <c:pt idx="1">
                  <c:v>7</c:v>
                </c:pt>
                <c:pt idx="2">
                  <c:v>22</c:v>
                </c:pt>
                <c:pt idx="3">
                  <c:v>44</c:v>
                </c:pt>
                <c:pt idx="4">
                  <c:v>27</c:v>
                </c:pt>
                <c:pt idx="5">
                  <c:v>100</c:v>
                </c:pt>
                <c:pt idx="6">
                  <c:v>77</c:v>
                </c:pt>
                <c:pt idx="7">
                  <c:v>44</c:v>
                </c:pt>
                <c:pt idx="8">
                  <c:v>9</c:v>
                </c:pt>
                <c:pt idx="9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9FA-2948-B727-6536F365A225}"/>
            </c:ext>
          </c:extLst>
        </c:ser>
        <c:ser>
          <c:idx val="3"/>
          <c:order val="3"/>
          <c:tx>
            <c:strRef>
              <c:f>Лист2!$F$14</c:f>
              <c:strCache>
                <c:ptCount val="1"/>
                <c:pt idx="0">
                  <c:v>нагр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Лист2!$B$15:$B$24</c:f>
              <c:strCache>
                <c:ptCount val="10"/>
                <c:pt idx="0">
                  <c:v>ОЗ и ОЗ </c:v>
                </c:pt>
                <c:pt idx="1">
                  <c:v>ОЗ и ОЗ курс</c:v>
                </c:pt>
                <c:pt idx="2">
                  <c:v>ЛОР</c:v>
                </c:pt>
                <c:pt idx="3">
                  <c:v>онко</c:v>
                </c:pt>
                <c:pt idx="4">
                  <c:v>офтал</c:v>
                </c:pt>
                <c:pt idx="5">
                  <c:v>педиат</c:v>
                </c:pt>
                <c:pt idx="6">
                  <c:v>пол.тер.</c:v>
                </c:pt>
                <c:pt idx="7">
                  <c:v>психн</c:v>
                </c:pt>
                <c:pt idx="8">
                  <c:v>психот</c:v>
                </c:pt>
                <c:pt idx="9">
                  <c:v>СП и МК</c:v>
                </c:pt>
              </c:strCache>
            </c:strRef>
          </c:cat>
          <c:val>
            <c:numRef>
              <c:f>Лист2!$F$15:$F$24</c:f>
              <c:numCache>
                <c:formatCode>General</c:formatCode>
                <c:ptCount val="10"/>
                <c:pt idx="0">
                  <c:v>5.5</c:v>
                </c:pt>
                <c:pt idx="1">
                  <c:v>7</c:v>
                </c:pt>
                <c:pt idx="2">
                  <c:v>5</c:v>
                </c:pt>
                <c:pt idx="3">
                  <c:v>8</c:v>
                </c:pt>
                <c:pt idx="4">
                  <c:v>4</c:v>
                </c:pt>
                <c:pt idx="5">
                  <c:v>4.5</c:v>
                </c:pt>
                <c:pt idx="6">
                  <c:v>6</c:v>
                </c:pt>
                <c:pt idx="7">
                  <c:v>4</c:v>
                </c:pt>
                <c:pt idx="8">
                  <c:v>9</c:v>
                </c:pt>
                <c:pt idx="9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9FA-2948-B727-6536F365A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470464"/>
        <c:axId val="173472000"/>
      </c:barChart>
      <c:lineChart>
        <c:grouping val="standard"/>
        <c:varyColors val="0"/>
        <c:ser>
          <c:idx val="2"/>
          <c:order val="2"/>
          <c:tx>
            <c:strRef>
              <c:f>Лист2!$E$14</c:f>
              <c:strCache>
                <c:ptCount val="1"/>
                <c:pt idx="0">
                  <c:v> %вып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ln>
                      <a:noFill/>
                    </a:ln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Лист2!$B$15:$B$24</c:f>
              <c:strCache>
                <c:ptCount val="10"/>
                <c:pt idx="0">
                  <c:v>ОЗ и ОЗ </c:v>
                </c:pt>
                <c:pt idx="1">
                  <c:v>ОЗ и ОЗ курс</c:v>
                </c:pt>
                <c:pt idx="2">
                  <c:v>ЛОР</c:v>
                </c:pt>
                <c:pt idx="3">
                  <c:v>онко</c:v>
                </c:pt>
                <c:pt idx="4">
                  <c:v>офтал</c:v>
                </c:pt>
                <c:pt idx="5">
                  <c:v>педиат</c:v>
                </c:pt>
                <c:pt idx="6">
                  <c:v>пол.тер.</c:v>
                </c:pt>
                <c:pt idx="7">
                  <c:v>психн</c:v>
                </c:pt>
                <c:pt idx="8">
                  <c:v>психот</c:v>
                </c:pt>
                <c:pt idx="9">
                  <c:v>СП и МК</c:v>
                </c:pt>
              </c:strCache>
            </c:strRef>
          </c:cat>
          <c:val>
            <c:numRef>
              <c:f>Лист2!$E$15:$E$24</c:f>
              <c:numCache>
                <c:formatCode>General</c:formatCode>
                <c:ptCount val="10"/>
                <c:pt idx="0">
                  <c:v>110</c:v>
                </c:pt>
                <c:pt idx="1">
                  <c:v>120</c:v>
                </c:pt>
                <c:pt idx="2">
                  <c:v>100</c:v>
                </c:pt>
                <c:pt idx="3">
                  <c:v>96</c:v>
                </c:pt>
                <c:pt idx="4">
                  <c:v>90</c:v>
                </c:pt>
                <c:pt idx="5">
                  <c:v>93</c:v>
                </c:pt>
                <c:pt idx="6">
                  <c:v>100</c:v>
                </c:pt>
                <c:pt idx="7">
                  <c:v>115</c:v>
                </c:pt>
                <c:pt idx="8">
                  <c:v>120</c:v>
                </c:pt>
                <c:pt idx="9">
                  <c:v>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9FA-2948-B727-6536F365A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470464"/>
        <c:axId val="173472000"/>
      </c:lineChart>
      <c:catAx>
        <c:axId val="17347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472000"/>
        <c:crosses val="autoZero"/>
        <c:auto val="1"/>
        <c:lblAlgn val="ctr"/>
        <c:lblOffset val="100"/>
        <c:noMultiLvlLbl val="0"/>
      </c:catAx>
      <c:valAx>
        <c:axId val="17347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alpha val="5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4704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alpha val="63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1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solidFill>
            <a:schemeClr val="tx1">
              <a:alpha val="52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800" b="1">
          <a:ln>
            <a:noFill/>
          </a:ln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Выполнение плана подготовки слушателей </a:t>
            </a:r>
            <a:br>
              <a:rPr lang="ru-RU"/>
            </a:br>
            <a:r>
              <a:rPr lang="ru-RU"/>
              <a:t>на кафедрах за 1 п/г 2019г (3)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факт</c:v>
          </c:tx>
          <c:spPr>
            <a:solidFill>
              <a:srgbClr val="953735"/>
            </a:solidFill>
          </c:spPr>
          <c:invertIfNegative val="0"/>
          <c:cat>
            <c:strRef>
              <c:f>Лист2!$B$26:$B$34</c:f>
              <c:strCache>
                <c:ptCount val="9"/>
                <c:pt idx="0">
                  <c:v>Стом ЧЛХ</c:v>
                </c:pt>
                <c:pt idx="1">
                  <c:v>тер.ВОП</c:v>
                </c:pt>
                <c:pt idx="2">
                  <c:v>тер.и проф</c:v>
                </c:pt>
                <c:pt idx="3">
                  <c:v>трав орт.</c:v>
                </c:pt>
                <c:pt idx="4">
                  <c:v>урология</c:v>
                </c:pt>
                <c:pt idx="5">
                  <c:v>фак.пед.</c:v>
                </c:pt>
                <c:pt idx="6">
                  <c:v>фармац</c:v>
                </c:pt>
                <c:pt idx="7">
                  <c:v>фтиз</c:v>
                </c:pt>
                <c:pt idx="8">
                  <c:v>хир.энд.</c:v>
                </c:pt>
              </c:strCache>
            </c:strRef>
          </c:cat>
          <c:val>
            <c:numRef>
              <c:f>Лист2!$D$26:$D$34</c:f>
              <c:numCache>
                <c:formatCode>General</c:formatCode>
                <c:ptCount val="9"/>
                <c:pt idx="0">
                  <c:v>115</c:v>
                </c:pt>
                <c:pt idx="1">
                  <c:v>82</c:v>
                </c:pt>
                <c:pt idx="2">
                  <c:v>92</c:v>
                </c:pt>
                <c:pt idx="3">
                  <c:v>30</c:v>
                </c:pt>
                <c:pt idx="4">
                  <c:v>23</c:v>
                </c:pt>
                <c:pt idx="5">
                  <c:v>61</c:v>
                </c:pt>
                <c:pt idx="6">
                  <c:v>73</c:v>
                </c:pt>
                <c:pt idx="7">
                  <c:v>16</c:v>
                </c:pt>
                <c:pt idx="8">
                  <c:v>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E7-AF45-B87C-88FB26470733}"/>
            </c:ext>
          </c:extLst>
        </c:ser>
        <c:ser>
          <c:idx val="0"/>
          <c:order val="1"/>
          <c:tx>
            <c:v>план</c:v>
          </c:tx>
          <c:spPr>
            <a:solidFill>
              <a:schemeClr val="tx2"/>
            </a:solidFill>
          </c:spPr>
          <c:invertIfNegative val="0"/>
          <c:cat>
            <c:strRef>
              <c:f>Лист2!$B$26:$B$34</c:f>
              <c:strCache>
                <c:ptCount val="9"/>
                <c:pt idx="0">
                  <c:v>Стом ЧЛХ</c:v>
                </c:pt>
                <c:pt idx="1">
                  <c:v>тер.ВОП</c:v>
                </c:pt>
                <c:pt idx="2">
                  <c:v>тер.и проф</c:v>
                </c:pt>
                <c:pt idx="3">
                  <c:v>трав орт.</c:v>
                </c:pt>
                <c:pt idx="4">
                  <c:v>урология</c:v>
                </c:pt>
                <c:pt idx="5">
                  <c:v>фак.пед.</c:v>
                </c:pt>
                <c:pt idx="6">
                  <c:v>фармац</c:v>
                </c:pt>
                <c:pt idx="7">
                  <c:v>фтиз</c:v>
                </c:pt>
                <c:pt idx="8">
                  <c:v>хир.энд.</c:v>
                </c:pt>
              </c:strCache>
            </c:strRef>
          </c:cat>
          <c:val>
            <c:numRef>
              <c:f>Лист2!$C$26:$C$34</c:f>
              <c:numCache>
                <c:formatCode>General</c:formatCode>
                <c:ptCount val="9"/>
                <c:pt idx="0">
                  <c:v>115</c:v>
                </c:pt>
                <c:pt idx="1">
                  <c:v>77</c:v>
                </c:pt>
                <c:pt idx="2">
                  <c:v>83</c:v>
                </c:pt>
                <c:pt idx="3">
                  <c:v>30</c:v>
                </c:pt>
                <c:pt idx="4">
                  <c:v>23</c:v>
                </c:pt>
                <c:pt idx="5">
                  <c:v>64</c:v>
                </c:pt>
                <c:pt idx="6">
                  <c:v>74</c:v>
                </c:pt>
                <c:pt idx="7">
                  <c:v>17</c:v>
                </c:pt>
                <c:pt idx="8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9E7-AF45-B87C-88FB26470733}"/>
            </c:ext>
          </c:extLst>
        </c:ser>
        <c:ser>
          <c:idx val="3"/>
          <c:order val="3"/>
          <c:tx>
            <c:v>%вып</c:v>
          </c:tx>
          <c:invertIfNegative val="0"/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200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Лист2!$B$26:$B$34</c:f>
              <c:strCache>
                <c:ptCount val="9"/>
                <c:pt idx="0">
                  <c:v>Стом ЧЛХ</c:v>
                </c:pt>
                <c:pt idx="1">
                  <c:v>тер.ВОП</c:v>
                </c:pt>
                <c:pt idx="2">
                  <c:v>тер.и проф</c:v>
                </c:pt>
                <c:pt idx="3">
                  <c:v>трав орт.</c:v>
                </c:pt>
                <c:pt idx="4">
                  <c:v>урология</c:v>
                </c:pt>
                <c:pt idx="5">
                  <c:v>фак.пед.</c:v>
                </c:pt>
                <c:pt idx="6">
                  <c:v>фармац</c:v>
                </c:pt>
                <c:pt idx="7">
                  <c:v>фтиз</c:v>
                </c:pt>
                <c:pt idx="8">
                  <c:v>хир.энд.</c:v>
                </c:pt>
              </c:strCache>
            </c:strRef>
          </c:cat>
          <c:val>
            <c:numRef>
              <c:f>Лист2!$F$26:$F$34</c:f>
              <c:numCache>
                <c:formatCode>General</c:formatCode>
                <c:ptCount val="9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5.6</c:v>
                </c:pt>
                <c:pt idx="5">
                  <c:v>5.5</c:v>
                </c:pt>
                <c:pt idx="6">
                  <c:v>5</c:v>
                </c:pt>
                <c:pt idx="7">
                  <c:v>3</c:v>
                </c:pt>
                <c:pt idx="8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9E7-AF45-B87C-88FB264707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598016"/>
        <c:axId val="174599552"/>
      </c:barChart>
      <c:lineChart>
        <c:grouping val="standard"/>
        <c:varyColors val="0"/>
        <c:ser>
          <c:idx val="2"/>
          <c:order val="2"/>
          <c:tx>
            <c:v>нагр</c:v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Лист2!$B$26:$B$34</c:f>
              <c:strCache>
                <c:ptCount val="9"/>
                <c:pt idx="0">
                  <c:v>Стом ЧЛХ</c:v>
                </c:pt>
                <c:pt idx="1">
                  <c:v>тер.ВОП</c:v>
                </c:pt>
                <c:pt idx="2">
                  <c:v>тер.и проф</c:v>
                </c:pt>
                <c:pt idx="3">
                  <c:v>трав орт.</c:v>
                </c:pt>
                <c:pt idx="4">
                  <c:v>урология</c:v>
                </c:pt>
                <c:pt idx="5">
                  <c:v>фак.пед.</c:v>
                </c:pt>
                <c:pt idx="6">
                  <c:v>фармац</c:v>
                </c:pt>
                <c:pt idx="7">
                  <c:v>фтиз</c:v>
                </c:pt>
                <c:pt idx="8">
                  <c:v>хир.энд.</c:v>
                </c:pt>
              </c:strCache>
            </c:strRef>
          </c:cat>
          <c:val>
            <c:numRef>
              <c:f>Лист2!$E$26:$E$34</c:f>
              <c:numCache>
                <c:formatCode>General</c:formatCode>
                <c:ptCount val="9"/>
                <c:pt idx="0">
                  <c:v>100</c:v>
                </c:pt>
                <c:pt idx="1">
                  <c:v>93</c:v>
                </c:pt>
                <c:pt idx="2">
                  <c:v>93</c:v>
                </c:pt>
                <c:pt idx="3">
                  <c:v>100</c:v>
                </c:pt>
                <c:pt idx="4">
                  <c:v>100</c:v>
                </c:pt>
                <c:pt idx="5">
                  <c:v>104</c:v>
                </c:pt>
                <c:pt idx="6">
                  <c:v>101</c:v>
                </c:pt>
                <c:pt idx="7">
                  <c:v>106</c:v>
                </c:pt>
                <c:pt idx="8">
                  <c:v>112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9E7-AF45-B87C-88FB264707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598016"/>
        <c:axId val="174599552"/>
      </c:lineChart>
      <c:catAx>
        <c:axId val="174598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4599552"/>
        <c:crosses val="autoZero"/>
        <c:auto val="1"/>
        <c:lblAlgn val="ctr"/>
        <c:lblOffset val="100"/>
        <c:noMultiLvlLbl val="0"/>
      </c:catAx>
      <c:valAx>
        <c:axId val="1745995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745980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Лист3!$A$12</c:f>
              <c:strCache>
                <c:ptCount val="1"/>
                <c:pt idx="0">
                  <c:v>ПП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Лист3!$B$11:$E$11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Лист3!$B$12:$E$12</c:f>
              <c:numCache>
                <c:formatCode>General</c:formatCode>
                <c:ptCount val="4"/>
                <c:pt idx="0">
                  <c:v>235000</c:v>
                </c:pt>
                <c:pt idx="1">
                  <c:v>226800</c:v>
                </c:pt>
                <c:pt idx="2">
                  <c:v>226800</c:v>
                </c:pt>
                <c:pt idx="3">
                  <c:v>226800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8B-A44E-B05B-F26E4D2BEE6A}"/>
            </c:ext>
          </c:extLst>
        </c:ser>
        <c:ser>
          <c:idx val="1"/>
          <c:order val="1"/>
          <c:tx>
            <c:strRef>
              <c:f>Лист3!$A$13</c:f>
              <c:strCache>
                <c:ptCount val="1"/>
                <c:pt idx="0">
                  <c:v>ПК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Лист3!$B$11:$E$11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Лист3!$B$13:$E$13</c:f>
              <c:numCache>
                <c:formatCode>General</c:formatCode>
                <c:ptCount val="4"/>
                <c:pt idx="0">
                  <c:v>580320</c:v>
                </c:pt>
                <c:pt idx="1">
                  <c:v>522288</c:v>
                </c:pt>
                <c:pt idx="2">
                  <c:v>365602</c:v>
                </c:pt>
                <c:pt idx="3">
                  <c:v>232362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8B-A44E-B05B-F26E4D2BEE6A}"/>
            </c:ext>
          </c:extLst>
        </c:ser>
        <c:ser>
          <c:idx val="2"/>
          <c:order val="2"/>
          <c:tx>
            <c:strRef>
              <c:f>Лист3!$A$14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D8B-A44E-B05B-F26E4D2BEE6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D8B-A44E-B05B-F26E4D2BEE6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D8B-A44E-B05B-F26E4D2BEE6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D8B-A44E-B05B-F26E4D2BEE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Лист3!$B$11:$E$11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Лист3!$B$14:$E$14</c:f>
              <c:numCache>
                <c:formatCode>General</c:formatCode>
                <c:ptCount val="4"/>
                <c:pt idx="0">
                  <c:v>815320</c:v>
                </c:pt>
                <c:pt idx="1">
                  <c:v>749088</c:v>
                </c:pt>
                <c:pt idx="2">
                  <c:v>592402</c:v>
                </c:pt>
                <c:pt idx="3">
                  <c:v>459162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8B-A44E-B05B-F26E4D2BEE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3"/>
        <c:overlap val="100"/>
        <c:axId val="174765568"/>
        <c:axId val="174767104"/>
      </c:barChart>
      <c:catAx>
        <c:axId val="17476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4767104"/>
        <c:crosses val="autoZero"/>
        <c:auto val="1"/>
        <c:lblAlgn val="ctr"/>
        <c:lblOffset val="100"/>
        <c:noMultiLvlLbl val="0"/>
      </c:catAx>
      <c:valAx>
        <c:axId val="174767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4765568"/>
        <c:crosses val="autoZero"/>
        <c:crossBetween val="between"/>
      </c:valAx>
      <c:spPr>
        <a:solidFill>
          <a:schemeClr val="bg2">
            <a:lumMod val="90000"/>
          </a:schemeClr>
        </a:solidFill>
        <a:ln w="28575">
          <a:solidFill>
            <a:schemeClr val="accent1"/>
          </a:solidFill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ysClr val="window" lastClr="FFFFFF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0.17832</cdr:x>
      <cdr:y>0.58539</cdr:y>
    </cdr:from>
    <cdr:to>
      <cdr:x>0.22682</cdr:x>
      <cdr:y>0.66313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A4A2DBD9-0F64-D24E-85C4-80075088DE21}"/>
            </a:ext>
          </a:extLst>
        </cdr:cNvPr>
        <cdr:cNvSpPr txBox="1"/>
      </cdr:nvSpPr>
      <cdr:spPr>
        <a:xfrm xmlns:a="http://schemas.openxmlformats.org/drawingml/2006/main">
          <a:off x="1270000" y="2524760"/>
          <a:ext cx="345440" cy="33528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ru-RU" sz="2000" b="1">
              <a:solidFill>
                <a:srgbClr val="FF0000"/>
              </a:solidFill>
            </a:rPr>
            <a:t>5,5</a:t>
          </a:r>
        </a:p>
      </cdr:txBody>
    </cdr:sp>
  </cdr:relSizeAnchor>
  <cdr:relSizeAnchor xmlns:cdr="http://schemas.openxmlformats.org/drawingml/2006/chartDrawing">
    <cdr:from>
      <cdr:x>0.36091</cdr:x>
      <cdr:y>0.61013</cdr:y>
    </cdr:from>
    <cdr:to>
      <cdr:x>0.40228</cdr:x>
      <cdr:y>0.67256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4AEC875B-84CA-DE41-ABF2-3FB28822C643}"/>
            </a:ext>
          </a:extLst>
        </cdr:cNvPr>
        <cdr:cNvSpPr txBox="1"/>
      </cdr:nvSpPr>
      <cdr:spPr>
        <a:xfrm xmlns:a="http://schemas.openxmlformats.org/drawingml/2006/main">
          <a:off x="2570480" y="2631440"/>
          <a:ext cx="294640" cy="26924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>
              <a:solidFill>
                <a:srgbClr val="FF0000"/>
              </a:solidFill>
            </a:rPr>
            <a:t>5</a:t>
          </a:r>
        </a:p>
      </cdr:txBody>
    </cdr:sp>
  </cdr:relSizeAnchor>
  <cdr:relSizeAnchor xmlns:cdr="http://schemas.openxmlformats.org/drawingml/2006/chartDrawing">
    <cdr:from>
      <cdr:x>0.27675</cdr:x>
      <cdr:y>0.59835</cdr:y>
    </cdr:from>
    <cdr:to>
      <cdr:x>0.31098</cdr:x>
      <cdr:y>0.66313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4AEC875B-84CA-DE41-ABF2-3FB28822C643}"/>
            </a:ext>
          </a:extLst>
        </cdr:cNvPr>
        <cdr:cNvSpPr txBox="1"/>
      </cdr:nvSpPr>
      <cdr:spPr>
        <a:xfrm xmlns:a="http://schemas.openxmlformats.org/drawingml/2006/main">
          <a:off x="1971040" y="2580640"/>
          <a:ext cx="243840" cy="2794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>
              <a:solidFill>
                <a:srgbClr val="FF0000"/>
              </a:solidFill>
            </a:rPr>
            <a:t>7</a:t>
          </a:r>
        </a:p>
      </cdr:txBody>
    </cdr:sp>
  </cdr:relSizeAnchor>
  <cdr:relSizeAnchor xmlns:cdr="http://schemas.openxmlformats.org/drawingml/2006/chartDrawing">
    <cdr:from>
      <cdr:x>0.93723</cdr:x>
      <cdr:y>0.60071</cdr:y>
    </cdr:from>
    <cdr:to>
      <cdr:x>0.9786</cdr:x>
      <cdr:y>0.66313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EB8DA1DE-3D59-BC48-887F-93636A70F2C0}"/>
            </a:ext>
          </a:extLst>
        </cdr:cNvPr>
        <cdr:cNvSpPr txBox="1"/>
      </cdr:nvSpPr>
      <cdr:spPr>
        <a:xfrm xmlns:a="http://schemas.openxmlformats.org/drawingml/2006/main">
          <a:off x="6675120" y="2590800"/>
          <a:ext cx="294640" cy="26924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>
              <a:solidFill>
                <a:srgbClr val="FF0000"/>
              </a:solidFill>
            </a:rPr>
            <a:t>5</a:t>
          </a:r>
        </a:p>
      </cdr:txBody>
    </cdr:sp>
  </cdr:relSizeAnchor>
  <cdr:relSizeAnchor xmlns:cdr="http://schemas.openxmlformats.org/drawingml/2006/chartDrawing">
    <cdr:from>
      <cdr:x>0.8602</cdr:x>
      <cdr:y>0.61366</cdr:y>
    </cdr:from>
    <cdr:to>
      <cdr:x>0.88873</cdr:x>
      <cdr:y>0.66784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EB8DA1DE-3D59-BC48-887F-93636A70F2C0}"/>
            </a:ext>
          </a:extLst>
        </cdr:cNvPr>
        <cdr:cNvSpPr txBox="1"/>
      </cdr:nvSpPr>
      <cdr:spPr>
        <a:xfrm xmlns:a="http://schemas.openxmlformats.org/drawingml/2006/main">
          <a:off x="6126480" y="2646680"/>
          <a:ext cx="203200" cy="23368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>
              <a:solidFill>
                <a:srgbClr val="FF0000"/>
              </a:solidFill>
            </a:rPr>
            <a:t>9</a:t>
          </a:r>
        </a:p>
      </cdr:txBody>
    </cdr:sp>
  </cdr:relSizeAnchor>
  <cdr:relSizeAnchor xmlns:cdr="http://schemas.openxmlformats.org/drawingml/2006/chartDrawing">
    <cdr:from>
      <cdr:x>0.78031</cdr:x>
      <cdr:y>0.60306</cdr:y>
    </cdr:from>
    <cdr:to>
      <cdr:x>0.82168</cdr:x>
      <cdr:y>0.66549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EB8DA1DE-3D59-BC48-887F-93636A70F2C0}"/>
            </a:ext>
          </a:extLst>
        </cdr:cNvPr>
        <cdr:cNvSpPr txBox="1"/>
      </cdr:nvSpPr>
      <cdr:spPr>
        <a:xfrm xmlns:a="http://schemas.openxmlformats.org/drawingml/2006/main">
          <a:off x="5557520" y="2600960"/>
          <a:ext cx="294640" cy="26924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>
              <a:solidFill>
                <a:srgbClr val="FF0000"/>
              </a:solidFill>
            </a:rPr>
            <a:t>4</a:t>
          </a:r>
        </a:p>
      </cdr:txBody>
    </cdr:sp>
  </cdr:relSizeAnchor>
  <cdr:relSizeAnchor xmlns:cdr="http://schemas.openxmlformats.org/drawingml/2006/chartDrawing">
    <cdr:from>
      <cdr:x>0.70043</cdr:x>
      <cdr:y>0.61013</cdr:y>
    </cdr:from>
    <cdr:to>
      <cdr:x>0.7418</cdr:x>
      <cdr:y>0.67256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EB8DA1DE-3D59-BC48-887F-93636A70F2C0}"/>
            </a:ext>
          </a:extLst>
        </cdr:cNvPr>
        <cdr:cNvSpPr txBox="1"/>
      </cdr:nvSpPr>
      <cdr:spPr>
        <a:xfrm xmlns:a="http://schemas.openxmlformats.org/drawingml/2006/main">
          <a:off x="4988560" y="2631440"/>
          <a:ext cx="294640" cy="26924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>
              <a:solidFill>
                <a:srgbClr val="FF0000"/>
              </a:solidFill>
            </a:rPr>
            <a:t>6</a:t>
          </a:r>
        </a:p>
      </cdr:txBody>
    </cdr:sp>
  </cdr:relSizeAnchor>
  <cdr:relSizeAnchor xmlns:cdr="http://schemas.openxmlformats.org/drawingml/2006/chartDrawing">
    <cdr:from>
      <cdr:x>0.61198</cdr:x>
      <cdr:y>0.60071</cdr:y>
    </cdr:from>
    <cdr:to>
      <cdr:x>0.65335</cdr:x>
      <cdr:y>0.66313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EB8DA1DE-3D59-BC48-887F-93636A70F2C0}"/>
            </a:ext>
          </a:extLst>
        </cdr:cNvPr>
        <cdr:cNvSpPr txBox="1"/>
      </cdr:nvSpPr>
      <cdr:spPr>
        <a:xfrm xmlns:a="http://schemas.openxmlformats.org/drawingml/2006/main">
          <a:off x="4358640" y="2590800"/>
          <a:ext cx="294640" cy="26924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>
              <a:solidFill>
                <a:srgbClr val="FF0000"/>
              </a:solidFill>
            </a:rPr>
            <a:t>4,5</a:t>
          </a:r>
        </a:p>
      </cdr:txBody>
    </cdr:sp>
  </cdr:relSizeAnchor>
  <cdr:relSizeAnchor xmlns:cdr="http://schemas.openxmlformats.org/drawingml/2006/chartDrawing">
    <cdr:from>
      <cdr:x>0.52639</cdr:x>
      <cdr:y>0.60777</cdr:y>
    </cdr:from>
    <cdr:to>
      <cdr:x>0.56776</cdr:x>
      <cdr:y>0.6702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EB8DA1DE-3D59-BC48-887F-93636A70F2C0}"/>
            </a:ext>
          </a:extLst>
        </cdr:cNvPr>
        <cdr:cNvSpPr txBox="1"/>
      </cdr:nvSpPr>
      <cdr:spPr>
        <a:xfrm xmlns:a="http://schemas.openxmlformats.org/drawingml/2006/main">
          <a:off x="3749040" y="2621280"/>
          <a:ext cx="294640" cy="26924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>
              <a:solidFill>
                <a:srgbClr val="FF0000"/>
              </a:solidFill>
            </a:rPr>
            <a:t>4</a:t>
          </a:r>
        </a:p>
      </cdr:txBody>
    </cdr:sp>
  </cdr:relSizeAnchor>
  <cdr:relSizeAnchor xmlns:cdr="http://schemas.openxmlformats.org/drawingml/2006/chartDrawing">
    <cdr:from>
      <cdr:x>0.43937</cdr:x>
      <cdr:y>0.60306</cdr:y>
    </cdr:from>
    <cdr:to>
      <cdr:x>0.48074</cdr:x>
      <cdr:y>0.66549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EB8DA1DE-3D59-BC48-887F-93636A70F2C0}"/>
            </a:ext>
          </a:extLst>
        </cdr:cNvPr>
        <cdr:cNvSpPr txBox="1"/>
      </cdr:nvSpPr>
      <cdr:spPr>
        <a:xfrm xmlns:a="http://schemas.openxmlformats.org/drawingml/2006/main">
          <a:off x="3129280" y="2600960"/>
          <a:ext cx="294640" cy="26924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>
              <a:solidFill>
                <a:srgbClr val="FF0000"/>
              </a:solidFill>
            </a:rPr>
            <a:t>8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277E4040-5BD0-7E46-A2ED-B2BEB4CD9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89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E8778B-56A5-5B41-83AF-1519A12D2A8D}" type="datetimeFigureOut">
              <a:rPr lang="ru-RU"/>
              <a:pPr>
                <a:defRPr/>
              </a:pPr>
              <a:t>08.10.2019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FB4916-C791-6349-8327-D9F57E614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839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B4916-C791-6349-8327-D9F57E61466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868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966AF-252E-D649-8190-B08C1C777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9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B6C15-E9D7-B341-98E1-6575B15D6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41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DE0DA-6343-A348-867B-FF43C13BE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71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EBFF9-8296-E242-AC86-1EB3F6BDE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03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FE690-6263-F046-AD98-46EFBA61D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47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D691C-ED9A-AD4D-89C9-9EE7DEF93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70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8AE46-6234-A143-8FD0-6168D4D66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49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2AC90-63C8-0647-9BA5-F395BEF3F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18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EF571-55E1-A848-AE50-D1E5DF23D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08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3627A-7EF7-8843-88EF-85F92181F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17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6DDC1-0B20-4640-963F-265AC93C0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14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E45CCC8-F9B3-CE4B-ABCE-60077C198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66813"/>
          </a:xfrm>
        </p:spPr>
        <p:txBody>
          <a:bodyPr/>
          <a:lstStyle/>
          <a:p>
            <a:pPr eaLnBrk="1" hangingPunct="1"/>
            <a:r>
              <a:rPr kumimoji="0" lang="ru-RU" sz="2200" b="1" dirty="0">
                <a:latin typeface="Times New Roman" charset="0"/>
              </a:rPr>
              <a:t>Институт дополнительного профессионального образования</a:t>
            </a:r>
            <a:br>
              <a:rPr kumimoji="0" lang="ru-RU" sz="2200" b="1" dirty="0">
                <a:latin typeface="Times New Roman" charset="0"/>
              </a:rPr>
            </a:br>
            <a:r>
              <a:rPr kumimoji="0" lang="ru-RU" sz="2200" b="1" dirty="0">
                <a:latin typeface="Times New Roman" charset="0"/>
              </a:rPr>
              <a:t>ФГБОУ ВО «Башкирский государственный медицинский университет» Минздрава России</a:t>
            </a:r>
          </a:p>
        </p:txBody>
      </p:sp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395288" y="1817688"/>
            <a:ext cx="8569325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ru-RU" b="1" dirty="0">
                <a:solidFill>
                  <a:srgbClr val="0000FF"/>
                </a:solidFill>
              </a:rPr>
              <a:t> ВЫПОЛНЕНИЕ 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kumimoji="0" lang="ru-RU" b="1" dirty="0">
                <a:solidFill>
                  <a:srgbClr val="0000FF"/>
                </a:solidFill>
              </a:rPr>
              <a:t>УЧЕБНО-ПРОИЗВОДСТВЕННОГО ПЛАНА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kumimoji="0" lang="ru-RU" b="1" dirty="0">
                <a:solidFill>
                  <a:srgbClr val="0000FF"/>
                </a:solidFill>
              </a:rPr>
              <a:t>ЗА  </a:t>
            </a:r>
            <a:r>
              <a:rPr kumimoji="0" lang="ru-RU" b="1" dirty="0">
                <a:solidFill>
                  <a:srgbClr val="FF0000"/>
                </a:solidFill>
              </a:rPr>
              <a:t>2</a:t>
            </a:r>
            <a:r>
              <a:rPr kumimoji="0" lang="en-US" b="1" dirty="0">
                <a:solidFill>
                  <a:srgbClr val="0000FF"/>
                </a:solidFill>
              </a:rPr>
              <a:t> </a:t>
            </a:r>
            <a:r>
              <a:rPr kumimoji="0" lang="ru-RU" b="1" dirty="0">
                <a:solidFill>
                  <a:srgbClr val="0000FF"/>
                </a:solidFill>
              </a:rPr>
              <a:t>кв. </a:t>
            </a:r>
            <a:r>
              <a:rPr kumimoji="0" lang="en-US" b="1" dirty="0">
                <a:solidFill>
                  <a:srgbClr val="0000FF"/>
                </a:solidFill>
              </a:rPr>
              <a:t> </a:t>
            </a:r>
            <a:r>
              <a:rPr kumimoji="0" lang="ru-RU" b="1" dirty="0">
                <a:solidFill>
                  <a:srgbClr val="FF0000"/>
                </a:solidFill>
              </a:rPr>
              <a:t>1</a:t>
            </a:r>
            <a:r>
              <a:rPr kumimoji="0" lang="en-US" b="1" dirty="0">
                <a:solidFill>
                  <a:srgbClr val="FF0000"/>
                </a:solidFill>
              </a:rPr>
              <a:t> </a:t>
            </a:r>
            <a:r>
              <a:rPr kumimoji="0" lang="ru-RU" b="1" dirty="0">
                <a:solidFill>
                  <a:srgbClr val="0000FF"/>
                </a:solidFill>
              </a:rPr>
              <a:t>полугодие 2019 ГОДА</a:t>
            </a:r>
          </a:p>
        </p:txBody>
      </p:sp>
      <p:pic>
        <p:nvPicPr>
          <p:cNvPr id="15363" name="Picture 8" descr="01_b24_m_69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625"/>
            <a:ext cx="46974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="" xmlns:a16="http://schemas.microsoft.com/office/drawing/2014/main" id="{9A4CBC5D-63EF-E443-9687-4EB18AED25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4317746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Блок-схема: альтернативный процесс 1">
            <a:extLst>
              <a:ext uri="{FF2B5EF4-FFF2-40B4-BE49-F238E27FC236}">
                <a16:creationId xmlns="" xmlns:a16="http://schemas.microsoft.com/office/drawing/2014/main" id="{70AA7EA4-2971-9540-BB6F-51DF48DA1631}"/>
              </a:ext>
            </a:extLst>
          </p:cNvPr>
          <p:cNvSpPr/>
          <p:nvPr/>
        </p:nvSpPr>
        <p:spPr>
          <a:xfrm>
            <a:off x="7442428" y="145733"/>
            <a:ext cx="1573957" cy="108088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r>
              <a:rPr lang="ru-RU" sz="3200" b="1" dirty="0"/>
              <a:t>100,5</a:t>
            </a:r>
            <a:r>
              <a:rPr lang="en-US" sz="3200" b="1" dirty="0"/>
              <a:t>%</a:t>
            </a:r>
            <a:endParaRPr lang="ru-RU" sz="3200" b="1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84B5E034-2D4E-F442-909A-1F8A9CF938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348"/>
              </p:ext>
            </p:extLst>
          </p:nvPr>
        </p:nvGraphicFramePr>
        <p:xfrm>
          <a:off x="1350346" y="6407301"/>
          <a:ext cx="75421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213">
                  <a:extLst>
                    <a:ext uri="{9D8B030D-6E8A-4147-A177-3AD203B41FA5}">
                      <a16:colId xmlns="" xmlns:a16="http://schemas.microsoft.com/office/drawing/2014/main" val="3464434328"/>
                    </a:ext>
                  </a:extLst>
                </a:gridCol>
                <a:gridCol w="754213">
                  <a:extLst>
                    <a:ext uri="{9D8B030D-6E8A-4147-A177-3AD203B41FA5}">
                      <a16:colId xmlns="" xmlns:a16="http://schemas.microsoft.com/office/drawing/2014/main" val="59105041"/>
                    </a:ext>
                  </a:extLst>
                </a:gridCol>
                <a:gridCol w="754213">
                  <a:extLst>
                    <a:ext uri="{9D8B030D-6E8A-4147-A177-3AD203B41FA5}">
                      <a16:colId xmlns="" xmlns:a16="http://schemas.microsoft.com/office/drawing/2014/main" val="3345089212"/>
                    </a:ext>
                  </a:extLst>
                </a:gridCol>
                <a:gridCol w="754213">
                  <a:extLst>
                    <a:ext uri="{9D8B030D-6E8A-4147-A177-3AD203B41FA5}">
                      <a16:colId xmlns="" xmlns:a16="http://schemas.microsoft.com/office/drawing/2014/main" val="283504333"/>
                    </a:ext>
                  </a:extLst>
                </a:gridCol>
                <a:gridCol w="754213">
                  <a:extLst>
                    <a:ext uri="{9D8B030D-6E8A-4147-A177-3AD203B41FA5}">
                      <a16:colId xmlns="" xmlns:a16="http://schemas.microsoft.com/office/drawing/2014/main" val="908304911"/>
                    </a:ext>
                  </a:extLst>
                </a:gridCol>
                <a:gridCol w="754213">
                  <a:extLst>
                    <a:ext uri="{9D8B030D-6E8A-4147-A177-3AD203B41FA5}">
                      <a16:colId xmlns="" xmlns:a16="http://schemas.microsoft.com/office/drawing/2014/main" val="4096359622"/>
                    </a:ext>
                  </a:extLst>
                </a:gridCol>
                <a:gridCol w="754213">
                  <a:extLst>
                    <a:ext uri="{9D8B030D-6E8A-4147-A177-3AD203B41FA5}">
                      <a16:colId xmlns="" xmlns:a16="http://schemas.microsoft.com/office/drawing/2014/main" val="1910442566"/>
                    </a:ext>
                  </a:extLst>
                </a:gridCol>
                <a:gridCol w="754213">
                  <a:extLst>
                    <a:ext uri="{9D8B030D-6E8A-4147-A177-3AD203B41FA5}">
                      <a16:colId xmlns="" xmlns:a16="http://schemas.microsoft.com/office/drawing/2014/main" val="454956364"/>
                    </a:ext>
                  </a:extLst>
                </a:gridCol>
                <a:gridCol w="754213">
                  <a:extLst>
                    <a:ext uri="{9D8B030D-6E8A-4147-A177-3AD203B41FA5}">
                      <a16:colId xmlns="" xmlns:a16="http://schemas.microsoft.com/office/drawing/2014/main" val="3088290101"/>
                    </a:ext>
                  </a:extLst>
                </a:gridCol>
                <a:gridCol w="754213">
                  <a:extLst>
                    <a:ext uri="{9D8B030D-6E8A-4147-A177-3AD203B41FA5}">
                      <a16:colId xmlns="" xmlns:a16="http://schemas.microsoft.com/office/drawing/2014/main" val="987054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461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735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="" xmlns:a16="http://schemas.microsoft.com/office/drawing/2014/main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306784"/>
              </p:ext>
            </p:extLst>
          </p:nvPr>
        </p:nvGraphicFramePr>
        <p:xfrm>
          <a:off x="107504" y="116632"/>
          <a:ext cx="892899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Блок-схема: альтернативный процесс 1">
            <a:extLst>
              <a:ext uri="{FF2B5EF4-FFF2-40B4-BE49-F238E27FC236}">
                <a16:creationId xmlns="" xmlns:a16="http://schemas.microsoft.com/office/drawing/2014/main" id="{75466D33-3224-9848-9E0D-F4C012182CDB}"/>
              </a:ext>
            </a:extLst>
          </p:cNvPr>
          <p:cNvSpPr/>
          <p:nvPr/>
        </p:nvSpPr>
        <p:spPr>
          <a:xfrm>
            <a:off x="7442428" y="145733"/>
            <a:ext cx="1573957" cy="108088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r>
              <a:rPr lang="ru-RU" sz="3200" b="1" dirty="0"/>
              <a:t>100,5</a:t>
            </a:r>
            <a:r>
              <a:rPr lang="en-US" sz="3200" b="1" dirty="0"/>
              <a:t>%</a:t>
            </a:r>
            <a:endParaRPr lang="ru-RU" sz="3200" b="1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180A4195-D8FA-AC47-9E33-9C3D76260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97114"/>
              </p:ext>
            </p:extLst>
          </p:nvPr>
        </p:nvGraphicFramePr>
        <p:xfrm>
          <a:off x="1259632" y="6298520"/>
          <a:ext cx="76328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094">
                  <a:extLst>
                    <a:ext uri="{9D8B030D-6E8A-4147-A177-3AD203B41FA5}">
                      <a16:colId xmlns="" xmlns:a16="http://schemas.microsoft.com/office/drawing/2014/main" val="1036799093"/>
                    </a:ext>
                  </a:extLst>
                </a:gridCol>
                <a:gridCol w="848094">
                  <a:extLst>
                    <a:ext uri="{9D8B030D-6E8A-4147-A177-3AD203B41FA5}">
                      <a16:colId xmlns="" xmlns:a16="http://schemas.microsoft.com/office/drawing/2014/main" val="229939195"/>
                    </a:ext>
                  </a:extLst>
                </a:gridCol>
                <a:gridCol w="848094">
                  <a:extLst>
                    <a:ext uri="{9D8B030D-6E8A-4147-A177-3AD203B41FA5}">
                      <a16:colId xmlns="" xmlns:a16="http://schemas.microsoft.com/office/drawing/2014/main" val="3286660956"/>
                    </a:ext>
                  </a:extLst>
                </a:gridCol>
                <a:gridCol w="848094">
                  <a:extLst>
                    <a:ext uri="{9D8B030D-6E8A-4147-A177-3AD203B41FA5}">
                      <a16:colId xmlns="" xmlns:a16="http://schemas.microsoft.com/office/drawing/2014/main" val="2667806640"/>
                    </a:ext>
                  </a:extLst>
                </a:gridCol>
                <a:gridCol w="848094">
                  <a:extLst>
                    <a:ext uri="{9D8B030D-6E8A-4147-A177-3AD203B41FA5}">
                      <a16:colId xmlns="" xmlns:a16="http://schemas.microsoft.com/office/drawing/2014/main" val="3191165940"/>
                    </a:ext>
                  </a:extLst>
                </a:gridCol>
                <a:gridCol w="848094">
                  <a:extLst>
                    <a:ext uri="{9D8B030D-6E8A-4147-A177-3AD203B41FA5}">
                      <a16:colId xmlns="" xmlns:a16="http://schemas.microsoft.com/office/drawing/2014/main" val="1421453184"/>
                    </a:ext>
                  </a:extLst>
                </a:gridCol>
                <a:gridCol w="848094">
                  <a:extLst>
                    <a:ext uri="{9D8B030D-6E8A-4147-A177-3AD203B41FA5}">
                      <a16:colId xmlns="" xmlns:a16="http://schemas.microsoft.com/office/drawing/2014/main" val="2557796042"/>
                    </a:ext>
                  </a:extLst>
                </a:gridCol>
                <a:gridCol w="848094">
                  <a:extLst>
                    <a:ext uri="{9D8B030D-6E8A-4147-A177-3AD203B41FA5}">
                      <a16:colId xmlns="" xmlns:a16="http://schemas.microsoft.com/office/drawing/2014/main" val="3998521548"/>
                    </a:ext>
                  </a:extLst>
                </a:gridCol>
                <a:gridCol w="848094">
                  <a:extLst>
                    <a:ext uri="{9D8B030D-6E8A-4147-A177-3AD203B41FA5}">
                      <a16:colId xmlns="" xmlns:a16="http://schemas.microsoft.com/office/drawing/2014/main" val="2657051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31125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127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1340768"/>
            <a:ext cx="3384376" cy="20161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endParaRPr lang="ru-RU" dirty="0">
              <a:ea typeface="+mn-ea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116632"/>
            <a:ext cx="9144000" cy="11969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b="1" dirty="0">
                <a:solidFill>
                  <a:srgbClr val="C00000"/>
                </a:solidFill>
                <a:latin typeface="Times New Roman" charset="0"/>
                <a:cs typeface="Times New Roman" charset="0"/>
              </a:rPr>
              <a:t>Коэффициент нагрузки на одного преподавателя</a:t>
            </a:r>
            <a:r>
              <a:rPr lang="en-US" b="1" dirty="0">
                <a:solidFill>
                  <a:srgbClr val="C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charset="0"/>
                <a:cs typeface="Times New Roman" charset="0"/>
              </a:rPr>
              <a:t>2</a:t>
            </a:r>
            <a:r>
              <a:rPr lang="en-US" b="1" dirty="0">
                <a:solidFill>
                  <a:srgbClr val="C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кв</a:t>
            </a:r>
            <a:endParaRPr lang="ru-RU" b="1" dirty="0">
              <a:solidFill>
                <a:srgbClr val="C0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03848" y="764704"/>
            <a:ext cx="3384376" cy="2592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 kumimoji="1"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>
              <a:buClr>
                <a:schemeClr val="accent1"/>
              </a:buClr>
              <a:buFontTx/>
              <a:buNone/>
            </a:pPr>
            <a:endParaRPr kumimoji="0" lang="ru-RU" sz="4400" b="1" dirty="0">
              <a:solidFill>
                <a:schemeClr val="tx2"/>
              </a:solidFill>
              <a:latin typeface="Times New Roman" charset="0"/>
              <a:cs typeface="Times New Roman" charset="0"/>
            </a:endParaRPr>
          </a:p>
          <a:p>
            <a:pPr algn="ctr">
              <a:buClr>
                <a:schemeClr val="accent1"/>
              </a:buClr>
              <a:buFontTx/>
              <a:buNone/>
            </a:pPr>
            <a:r>
              <a:rPr kumimoji="0" lang="en-US" sz="4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6</a:t>
            </a:r>
            <a:r>
              <a:rPr kumimoji="0" lang="ru-RU" sz="4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,</a:t>
            </a:r>
            <a:r>
              <a:rPr kumimoji="0" lang="en-US" sz="4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9</a:t>
            </a:r>
          </a:p>
          <a:p>
            <a:pPr algn="ctr">
              <a:buClr>
                <a:schemeClr val="accent1"/>
              </a:buClr>
              <a:buFontTx/>
              <a:buNone/>
            </a:pPr>
            <a:r>
              <a:rPr kumimoji="0" lang="ru-RU" sz="4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100,7</a:t>
            </a:r>
            <a:r>
              <a:rPr kumimoji="0" lang="en-US" sz="4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%</a:t>
            </a:r>
            <a:endParaRPr kumimoji="0" lang="ru-RU" sz="4400" b="1" dirty="0">
              <a:solidFill>
                <a:schemeClr val="tx2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4688" y="3429000"/>
            <a:ext cx="9144000" cy="11969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b="1" dirty="0">
                <a:solidFill>
                  <a:srgbClr val="C00000"/>
                </a:solidFill>
                <a:latin typeface="Times New Roman" charset="0"/>
                <a:cs typeface="Times New Roman" charset="0"/>
              </a:rPr>
              <a:t>Коэффициент нагрузки на одного преподавателя</a:t>
            </a:r>
            <a:r>
              <a:rPr lang="en-US" b="1" dirty="0">
                <a:solidFill>
                  <a:srgbClr val="C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charset="0"/>
                <a:cs typeface="Times New Roman" charset="0"/>
              </a:rPr>
              <a:t>за 6 мес.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5816" y="4581128"/>
            <a:ext cx="3456384" cy="20161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endParaRPr lang="ru-RU" dirty="0">
              <a:ea typeface="+mn-ea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915816" y="4221088"/>
            <a:ext cx="3456384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 kumimoji="1"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>
              <a:buClr>
                <a:schemeClr val="accent1"/>
              </a:buClr>
              <a:buFontTx/>
              <a:buNone/>
            </a:pPr>
            <a:endParaRPr kumimoji="0" lang="ru-RU" sz="4400" b="1" dirty="0">
              <a:solidFill>
                <a:schemeClr val="tx2"/>
              </a:solidFill>
              <a:latin typeface="Times New Roman" charset="0"/>
              <a:cs typeface="Times New Roman" charset="0"/>
            </a:endParaRPr>
          </a:p>
          <a:p>
            <a:pPr algn="ctr">
              <a:buClr>
                <a:schemeClr val="accent1"/>
              </a:buClr>
              <a:buFontTx/>
              <a:buNone/>
            </a:pPr>
            <a:r>
              <a:rPr kumimoji="0" lang="en-US" sz="4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5</a:t>
            </a:r>
            <a:r>
              <a:rPr kumimoji="0" lang="ru-RU" sz="4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,</a:t>
            </a:r>
            <a:r>
              <a:rPr kumimoji="0" lang="en-US" sz="4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2</a:t>
            </a:r>
          </a:p>
          <a:p>
            <a:pPr algn="ctr">
              <a:buClr>
                <a:schemeClr val="accent1"/>
              </a:buClr>
              <a:buFontTx/>
              <a:buNone/>
            </a:pPr>
            <a:r>
              <a:rPr kumimoji="0" lang="ru-RU" sz="4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10</a:t>
            </a:r>
            <a:r>
              <a:rPr kumimoji="0" lang="en-US" sz="4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0</a:t>
            </a:r>
            <a:r>
              <a:rPr kumimoji="0" lang="ru-RU" sz="4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,</a:t>
            </a:r>
            <a:r>
              <a:rPr kumimoji="0" lang="en-US" sz="4400" b="1" dirty="0">
                <a:solidFill>
                  <a:schemeClr val="tx2"/>
                </a:solidFill>
                <a:latin typeface="Times New Roman" charset="0"/>
                <a:cs typeface="Times New Roman" charset="0"/>
              </a:rPr>
              <a:t>5%</a:t>
            </a:r>
            <a:endParaRPr kumimoji="0" lang="ru-RU" sz="4400" b="1" dirty="0">
              <a:solidFill>
                <a:schemeClr val="tx2"/>
              </a:solidFill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9"/>
            <a:ext cx="8291512" cy="93684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kumimoji="0" lang="ru-RU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Количество обученных курсантов за</a:t>
            </a:r>
            <a:r>
              <a:rPr kumimoji="0"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kumimoji="0" lang="ru-RU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2</a:t>
            </a:r>
            <a:r>
              <a:rPr kumimoji="0"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 </a:t>
            </a:r>
            <a:r>
              <a:rPr kumimoji="0" lang="ru-RU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кв. </a:t>
            </a:r>
            <a:br>
              <a:rPr kumimoji="0" lang="ru-RU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</a:br>
            <a:r>
              <a:rPr kumimoji="0" lang="ru-RU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2019г. на </a:t>
            </a:r>
            <a:r>
              <a:rPr kumimoji="0" lang="ru-RU" sz="2800" b="1" u="sng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внебюджетной основе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50824" y="1124744"/>
            <a:ext cx="8893175" cy="5616624"/>
          </a:xfrm>
        </p:spPr>
        <p:txBody>
          <a:bodyPr>
            <a:normAutofit fontScale="55000" lnSpcReduction="20000"/>
          </a:bodyPr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ru-RU" sz="4600" b="1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sz="59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sz="59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endParaRPr lang="ru-RU" sz="59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endParaRPr lang="ru-RU" sz="59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endParaRPr lang="ru-RU" sz="59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endParaRPr lang="ru-RU" sz="59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endParaRPr lang="ru-RU" sz="59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endParaRPr lang="ru-RU" sz="59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endParaRPr lang="ru-RU" sz="59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endParaRPr lang="ru-RU" sz="59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endParaRPr lang="ru-RU" sz="46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kumimoji="0" lang="ru-RU" sz="31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ru-RU" sz="31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411" y="1676414"/>
            <a:ext cx="9144000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buNone/>
              <a:defRPr/>
            </a:pP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Всего </a:t>
            </a:r>
            <a:r>
              <a:rPr lang="ru-RU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внебюджет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 составил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3210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 чел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Из них ТО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1574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 чел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(49%)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  <a:p>
            <a:pPr>
              <a:defRPr/>
            </a:pPr>
            <a:endParaRPr lang="ru-RU" sz="2400" dirty="0"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0" y="4436241"/>
            <a:ext cx="9144000" cy="17666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по НМО </a:t>
            </a:r>
          </a:p>
          <a:p>
            <a:pPr algn="ctr">
              <a:buNone/>
              <a:defRPr/>
            </a:pPr>
            <a:r>
              <a:rPr lang="ru-RU" b="1" dirty="0">
                <a:solidFill>
                  <a:srgbClr val="FF0000"/>
                </a:solidFill>
                <a:ea typeface="+mn-ea"/>
              </a:rPr>
              <a:t>1636 </a:t>
            </a:r>
            <a:r>
              <a:rPr lang="ru-RU" b="1" dirty="0">
                <a:solidFill>
                  <a:srgbClr val="0000FF"/>
                </a:solidFill>
                <a:ea typeface="+mn-ea"/>
              </a:rPr>
              <a:t>чел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(51%)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  <a:p>
            <a:pPr algn="ctr">
              <a:buNone/>
              <a:defRPr/>
            </a:pPr>
            <a:endParaRPr lang="ru-RU" b="1" dirty="0">
              <a:solidFill>
                <a:srgbClr val="0000FF"/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solidFill>
                  <a:srgbClr val="000090"/>
                </a:solidFill>
              </a:rPr>
              <a:t>Статистика государственного задания на бюджетных циклах традиционного образования ИДПО</a:t>
            </a:r>
            <a:br>
              <a:rPr lang="ru-RU" sz="2400" b="1" dirty="0">
                <a:solidFill>
                  <a:srgbClr val="000090"/>
                </a:solidFill>
              </a:rPr>
            </a:br>
            <a:r>
              <a:rPr lang="ru-RU" sz="2400" b="1" dirty="0">
                <a:solidFill>
                  <a:srgbClr val="000090"/>
                </a:solidFill>
              </a:rPr>
              <a:t>за 2016 - 2019 гг. в чел./час.</a:t>
            </a:r>
            <a:endParaRPr lang="ru-RU" sz="2400" dirty="0">
              <a:solidFill>
                <a:srgbClr val="000090"/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63E6422B-39E0-874A-8126-5AFB5BD0199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57200" y="1417638"/>
          <a:ext cx="8407400" cy="535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0629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143000"/>
          </a:xfrm>
        </p:spPr>
        <p:txBody>
          <a:bodyPr/>
          <a:lstStyle/>
          <a:p>
            <a:r>
              <a:rPr kumimoji="0" lang="ru-RU" sz="4000" b="1" i="1">
                <a:solidFill>
                  <a:schemeClr val="tx2"/>
                </a:solidFill>
                <a:latin typeface="Times New Roman" charset="0"/>
              </a:rPr>
              <a:t>БЛАГОДАРИМ </a:t>
            </a:r>
            <a:br>
              <a:rPr kumimoji="0" lang="ru-RU" sz="4000" b="1" i="1">
                <a:solidFill>
                  <a:schemeClr val="tx2"/>
                </a:solidFill>
                <a:latin typeface="Times New Roman" charset="0"/>
              </a:rPr>
            </a:br>
            <a:r>
              <a:rPr kumimoji="0" lang="ru-RU" sz="4000" b="1" i="1">
                <a:solidFill>
                  <a:schemeClr val="tx2"/>
                </a:solidFill>
                <a:latin typeface="Times New Roman" charset="0"/>
              </a:rPr>
              <a:t>ЗА ВНИМАНИЕ!</a:t>
            </a:r>
          </a:p>
        </p:txBody>
      </p:sp>
      <p:pic>
        <p:nvPicPr>
          <p:cNvPr id="28674" name="Picture 8" descr="01_b24_m_69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038600"/>
            <a:ext cx="46974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27"/>
          <p:cNvSpPr>
            <a:spLocks noChangeArrowheads="1"/>
          </p:cNvSpPr>
          <p:nvPr/>
        </p:nvSpPr>
        <p:spPr bwMode="auto">
          <a:xfrm>
            <a:off x="0" y="990600"/>
            <a:ext cx="9144000" cy="313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Tx/>
              <a:buNone/>
            </a:pPr>
            <a:r>
              <a:rPr lang="ru-RU" b="1" dirty="0">
                <a:solidFill>
                  <a:srgbClr val="000090"/>
                </a:solidFill>
                <a:cs typeface="Times New Roman" charset="0"/>
              </a:rPr>
              <a:t>Дополнительное профессиональное образование</a:t>
            </a:r>
            <a:r>
              <a:rPr lang="ru-RU" sz="3600" b="1" dirty="0">
                <a:solidFill>
                  <a:srgbClr val="000090"/>
                </a:solidFill>
                <a:cs typeface="Times New Roman" charset="0"/>
              </a:rPr>
              <a:t> </a:t>
            </a:r>
          </a:p>
          <a:p>
            <a:pPr algn="ctr" eaLnBrk="0" hangingPunct="0">
              <a:buFontTx/>
              <a:buNone/>
            </a:pPr>
            <a:r>
              <a:rPr lang="ru-RU" b="1" dirty="0">
                <a:solidFill>
                  <a:srgbClr val="000090"/>
                </a:solidFill>
                <a:cs typeface="Times New Roman" charset="0"/>
              </a:rPr>
              <a:t>во 2кв.  1 полугодии 2019г. проводилось</a:t>
            </a:r>
            <a:r>
              <a:rPr lang="ru-RU" sz="3600" b="1" dirty="0">
                <a:solidFill>
                  <a:srgbClr val="000090"/>
                </a:solidFill>
                <a:cs typeface="Times New Roman" charset="0"/>
              </a:rPr>
              <a:t> </a:t>
            </a:r>
          </a:p>
          <a:p>
            <a:pPr algn="ctr" eaLnBrk="0" hangingPunct="0">
              <a:buFontTx/>
              <a:buNone/>
            </a:pPr>
            <a:r>
              <a:rPr lang="ru-RU" sz="3600" b="1" dirty="0">
                <a:solidFill>
                  <a:srgbClr val="000090"/>
                </a:solidFill>
                <a:cs typeface="Times New Roman" charset="0"/>
              </a:rPr>
              <a:t>на </a:t>
            </a:r>
            <a:r>
              <a:rPr lang="en-US" sz="3600" b="1" dirty="0">
                <a:solidFill>
                  <a:srgbClr val="FF0000"/>
                </a:solidFill>
                <a:cs typeface="Times New Roman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cs typeface="Times New Roman" charset="0"/>
              </a:rPr>
              <a:t>9</a:t>
            </a:r>
            <a:r>
              <a:rPr lang="ru-RU" sz="3600" b="1" dirty="0">
                <a:cs typeface="Times New Roman" charset="0"/>
              </a:rPr>
              <a:t> </a:t>
            </a:r>
            <a:r>
              <a:rPr lang="ru-RU" sz="3600" b="1" dirty="0">
                <a:solidFill>
                  <a:srgbClr val="000090"/>
                </a:solidFill>
                <a:cs typeface="Times New Roman" charset="0"/>
              </a:rPr>
              <a:t>кафедрах и </a:t>
            </a:r>
            <a:r>
              <a:rPr lang="en-US" sz="3600" b="1" dirty="0">
                <a:solidFill>
                  <a:srgbClr val="FF0000"/>
                </a:solidFill>
                <a:cs typeface="Times New Roman" charset="0"/>
              </a:rPr>
              <a:t>2</a:t>
            </a:r>
            <a:r>
              <a:rPr lang="ru-RU" sz="3600" b="1" dirty="0">
                <a:solidFill>
                  <a:srgbClr val="FF0000"/>
                </a:solidFill>
                <a:cs typeface="Times New Roman" charset="0"/>
              </a:rPr>
              <a:t>7 </a:t>
            </a:r>
            <a:r>
              <a:rPr lang="ru-RU" sz="3600" b="1" dirty="0">
                <a:solidFill>
                  <a:srgbClr val="000090"/>
                </a:solidFill>
                <a:cs typeface="Times New Roman" charset="0"/>
              </a:rPr>
              <a:t>курсах ИДПО</a:t>
            </a:r>
            <a:endParaRPr lang="en-US" sz="3600" b="1" dirty="0">
              <a:solidFill>
                <a:srgbClr val="000090"/>
              </a:solidFill>
              <a:cs typeface="Times New Roman" charset="0"/>
            </a:endParaRPr>
          </a:p>
          <a:p>
            <a:pPr algn="ctr" eaLnBrk="0" hangingPunct="0">
              <a:buFontTx/>
              <a:buNone/>
            </a:pPr>
            <a:r>
              <a:rPr lang="en-US" sz="3600" b="1" dirty="0">
                <a:solidFill>
                  <a:srgbClr val="000090"/>
                </a:solidFill>
                <a:cs typeface="Times New Roman" charset="0"/>
              </a:rPr>
              <a:t>(</a:t>
            </a:r>
            <a:r>
              <a:rPr lang="ru-RU" sz="3600" b="1" dirty="0">
                <a:solidFill>
                  <a:srgbClr val="000090"/>
                </a:solidFill>
                <a:cs typeface="Times New Roman" charset="0"/>
              </a:rPr>
              <a:t>всего </a:t>
            </a:r>
            <a:r>
              <a:rPr lang="ru-RU" sz="3600" b="1" dirty="0">
                <a:solidFill>
                  <a:srgbClr val="3366FF"/>
                </a:solidFill>
                <a:cs typeface="Times New Roman" charset="0"/>
              </a:rPr>
              <a:t>12</a:t>
            </a:r>
            <a:r>
              <a:rPr lang="ru-RU" sz="3600" b="1" dirty="0">
                <a:solidFill>
                  <a:srgbClr val="000090"/>
                </a:solidFill>
                <a:cs typeface="Times New Roman" charset="0"/>
              </a:rPr>
              <a:t> кафедр и </a:t>
            </a:r>
            <a:r>
              <a:rPr lang="ru-RU" sz="3600" b="1" dirty="0">
                <a:solidFill>
                  <a:srgbClr val="3366FF"/>
                </a:solidFill>
                <a:cs typeface="Times New Roman" charset="0"/>
              </a:rPr>
              <a:t>29</a:t>
            </a:r>
            <a:r>
              <a:rPr lang="ru-RU" sz="3600" b="1" dirty="0">
                <a:solidFill>
                  <a:srgbClr val="000090"/>
                </a:solidFill>
                <a:cs typeface="Times New Roman" charset="0"/>
              </a:rPr>
              <a:t> курсов</a:t>
            </a:r>
            <a:r>
              <a:rPr lang="en-US" sz="3600" b="1" dirty="0">
                <a:solidFill>
                  <a:srgbClr val="000090"/>
                </a:solidFill>
                <a:cs typeface="Times New Roman" charset="0"/>
              </a:rPr>
              <a:t>)</a:t>
            </a:r>
            <a:r>
              <a:rPr lang="ru-RU" sz="2800" dirty="0">
                <a:solidFill>
                  <a:srgbClr val="000090"/>
                </a:solidFill>
                <a:cs typeface="Times New Roman" charset="0"/>
              </a:rPr>
              <a:t> </a:t>
            </a:r>
            <a:endParaRPr lang="ru-RU" sz="2800" dirty="0">
              <a:solidFill>
                <a:srgbClr val="000090"/>
              </a:solidFill>
            </a:endParaRPr>
          </a:p>
        </p:txBody>
      </p:sp>
      <p:pic>
        <p:nvPicPr>
          <p:cNvPr id="16386" name="Picture 8" descr="01_b24_m_69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625"/>
            <a:ext cx="46974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564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 txBox="1">
            <a:spLocks noChangeArrowheads="1"/>
          </p:cNvSpPr>
          <p:nvPr/>
        </p:nvSpPr>
        <p:spPr bwMode="auto">
          <a:xfrm>
            <a:off x="0" y="333375"/>
            <a:ext cx="9144000" cy="10080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>
              <a:lnSpc>
                <a:spcPct val="90000"/>
              </a:lnSpc>
              <a:buFont typeface="Arial" charset="0"/>
              <a:buNone/>
            </a:pPr>
            <a:r>
              <a:rPr kumimoji="0" lang="ru-RU" b="1" dirty="0">
                <a:solidFill>
                  <a:srgbClr val="C00000"/>
                </a:solidFill>
                <a:latin typeface="Calibri" charset="0"/>
              </a:rPr>
              <a:t>Учебно-производственный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kumimoji="0" lang="ru-RU" b="1" dirty="0">
                <a:solidFill>
                  <a:srgbClr val="C00000"/>
                </a:solidFill>
                <a:latin typeface="Calibri" charset="0"/>
              </a:rPr>
              <a:t> план ИДПО на 2019г.</a:t>
            </a:r>
          </a:p>
        </p:txBody>
      </p:sp>
      <p:sp>
        <p:nvSpPr>
          <p:cNvPr id="4" name="Rectangle 1027">
            <a:extLst>
              <a:ext uri="{FF2B5EF4-FFF2-40B4-BE49-F238E27FC236}">
                <a16:creationId xmlns="" xmlns:a16="http://schemas.microsoft.com/office/drawing/2014/main" id="{F25DEB77-D043-9D4D-BCFC-2ADDE20A6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17" y="1556792"/>
            <a:ext cx="9144000" cy="3293209"/>
          </a:xfrm>
          <a:prstGeom prst="rect">
            <a:avLst/>
          </a:prstGeom>
          <a:solidFill>
            <a:srgbClr val="FDEADA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2800" b="1" dirty="0">
                <a:solidFill>
                  <a:srgbClr val="0000FF"/>
                </a:solidFill>
                <a:latin typeface="Calibri" charset="0"/>
              </a:rPr>
              <a:t>План приема слушателей на 2018г.</a:t>
            </a:r>
            <a:endParaRPr lang="en-US" sz="2800" b="1" dirty="0">
              <a:solidFill>
                <a:srgbClr val="0000FF"/>
              </a:solidFill>
              <a:latin typeface="Calibri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sz="2800" b="1" dirty="0">
              <a:solidFill>
                <a:srgbClr val="0000FF"/>
              </a:solidFill>
              <a:latin typeface="Calibri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2800" b="1" dirty="0">
                <a:solidFill>
                  <a:srgbClr val="000000"/>
                </a:solidFill>
                <a:latin typeface="Calibri" charset="0"/>
              </a:rPr>
              <a:t>ПП</a:t>
            </a:r>
            <a:r>
              <a:rPr lang="ru-RU" sz="2800" b="1" dirty="0">
                <a:solidFill>
                  <a:srgbClr val="0000FF"/>
                </a:solidFill>
                <a:latin typeface="Calibri" charset="0"/>
              </a:rPr>
              <a:t>      450 </a:t>
            </a:r>
            <a:r>
              <a:rPr lang="ru-RU" sz="2800" b="1" dirty="0">
                <a:solidFill>
                  <a:srgbClr val="000000"/>
                </a:solidFill>
                <a:latin typeface="Calibri" charset="0"/>
              </a:rPr>
              <a:t>чел.            </a:t>
            </a:r>
            <a:r>
              <a:rPr lang="ru-RU" sz="2800" b="1" dirty="0">
                <a:solidFill>
                  <a:srgbClr val="0000FF"/>
                </a:solidFill>
                <a:latin typeface="Calibri" charset="0"/>
              </a:rPr>
              <a:t> -      226 800</a:t>
            </a:r>
            <a:r>
              <a:rPr lang="ru-RU" sz="2800" b="1" dirty="0">
                <a:solidFill>
                  <a:srgbClr val="008000"/>
                </a:solidFill>
                <a:latin typeface="Calibri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alibri" charset="0"/>
              </a:rPr>
              <a:t>чел/час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2800" b="1" dirty="0">
                <a:solidFill>
                  <a:srgbClr val="000000"/>
                </a:solidFill>
                <a:latin typeface="Calibri" charset="0"/>
              </a:rPr>
              <a:t>ПК</a:t>
            </a:r>
            <a:r>
              <a:rPr lang="ru-RU" sz="2800" b="1" dirty="0">
                <a:solidFill>
                  <a:srgbClr val="0000FF"/>
                </a:solidFill>
                <a:latin typeface="Calibri" charset="0"/>
              </a:rPr>
              <a:t>      1614  </a:t>
            </a:r>
            <a:r>
              <a:rPr lang="ru-RU" sz="2800" b="1" dirty="0">
                <a:solidFill>
                  <a:srgbClr val="000000"/>
                </a:solidFill>
                <a:latin typeface="Calibri" charset="0"/>
              </a:rPr>
              <a:t>чел .              </a:t>
            </a:r>
            <a:r>
              <a:rPr lang="ru-RU" sz="2800" b="1" dirty="0">
                <a:solidFill>
                  <a:srgbClr val="0000FF"/>
                </a:solidFill>
                <a:latin typeface="Calibri" charset="0"/>
              </a:rPr>
              <a:t>- 232 360</a:t>
            </a:r>
            <a:r>
              <a:rPr lang="ru-RU" sz="2800" b="1" dirty="0">
                <a:solidFill>
                  <a:srgbClr val="008000"/>
                </a:solidFill>
                <a:latin typeface="Calibri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alibri" charset="0"/>
              </a:rPr>
              <a:t>чел/час</a:t>
            </a:r>
            <a:endParaRPr lang="en-US" sz="2800" b="1" dirty="0">
              <a:solidFill>
                <a:srgbClr val="000000"/>
              </a:solidFill>
              <a:latin typeface="Calibri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sz="2800" b="1" dirty="0">
              <a:solidFill>
                <a:srgbClr val="0000FF"/>
              </a:solidFill>
              <a:latin typeface="Calibri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2800" b="1" dirty="0">
                <a:solidFill>
                  <a:srgbClr val="000000"/>
                </a:solidFill>
                <a:latin typeface="Calibri" charset="0"/>
              </a:rPr>
              <a:t>Всего</a:t>
            </a:r>
            <a:r>
              <a:rPr lang="ru-RU" sz="2800" b="1" dirty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Calibri" charset="0"/>
              </a:rPr>
              <a:t>2064</a:t>
            </a:r>
            <a:r>
              <a:rPr lang="ru-RU" sz="2800" b="1" dirty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alibri" charset="0"/>
              </a:rPr>
              <a:t>чел.        </a:t>
            </a:r>
            <a:r>
              <a:rPr lang="en-US" sz="2800" b="1" dirty="0">
                <a:solidFill>
                  <a:srgbClr val="0000FF"/>
                </a:solidFill>
                <a:latin typeface="Calibri" charset="0"/>
              </a:rPr>
              <a:t>- </a:t>
            </a:r>
            <a:r>
              <a:rPr lang="ru-RU" sz="2800" b="1" dirty="0">
                <a:solidFill>
                  <a:srgbClr val="0000FF"/>
                </a:solidFill>
                <a:latin typeface="Calibri" charset="0"/>
              </a:rPr>
              <a:t>       </a:t>
            </a:r>
            <a:r>
              <a:rPr lang="ru-RU" sz="4000" b="1" dirty="0">
                <a:solidFill>
                  <a:srgbClr val="FF0000"/>
                </a:solidFill>
                <a:latin typeface="Calibri" charset="0"/>
              </a:rPr>
              <a:t>459 162 </a:t>
            </a:r>
            <a:r>
              <a:rPr lang="ru-RU" sz="2800" b="1" dirty="0">
                <a:latin typeface="Calibri" charset="0"/>
              </a:rPr>
              <a:t>чел/час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sz="28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="" xmlns:a16="http://schemas.microsoft.com/office/drawing/2014/main" id="{D359D155-2BF7-3A4B-938A-6C28DAD93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4077072"/>
            <a:ext cx="7884392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ru-RU" sz="2000" dirty="0">
                <a:solidFill>
                  <a:srgbClr val="4A452A"/>
                </a:solidFill>
              </a:rPr>
              <a:t>    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ru-RU" sz="2000" dirty="0">
                <a:solidFill>
                  <a:srgbClr val="4A452A"/>
                </a:solidFill>
              </a:rPr>
              <a:t> </a:t>
            </a:r>
            <a:endParaRPr kumimoji="0" lang="ru-RU" sz="2800" b="1" dirty="0">
              <a:solidFill>
                <a:srgbClr val="0000FF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kumimoji="0" lang="ru-RU" sz="2800" b="1" dirty="0">
              <a:solidFill>
                <a:srgbClr val="0000FF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ru-RU" sz="2800" b="1" dirty="0">
                <a:solidFill>
                  <a:srgbClr val="0000FF"/>
                </a:solidFill>
              </a:rPr>
              <a:t>Штатная численность ППС – 75,75</a:t>
            </a:r>
            <a:endParaRPr kumimoji="0" lang="ru-RU" sz="2800" b="1" dirty="0">
              <a:solidFill>
                <a:srgbClr val="0000FF"/>
              </a:solidFill>
              <a:latin typeface="Calibri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kumimoji="0" lang="ru-RU" sz="2400" b="1" dirty="0">
              <a:solidFill>
                <a:srgbClr val="002060"/>
              </a:solidFill>
              <a:latin typeface="Calibri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kumimoji="0" lang="ru-RU" sz="2800" b="1" dirty="0">
              <a:solidFill>
                <a:srgbClr val="FF0000"/>
              </a:solidFill>
              <a:latin typeface="Calibri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kumimoji="0" lang="ru-RU" sz="3600" b="1" dirty="0">
              <a:solidFill>
                <a:srgbClr val="FF0000"/>
              </a:solidFill>
              <a:latin typeface="Calibri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kumimoji="0" lang="ru-RU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39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5F007814-CB3F-AE4B-B270-3042475AE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56279"/>
              </p:ext>
            </p:extLst>
          </p:nvPr>
        </p:nvGraphicFramePr>
        <p:xfrm>
          <a:off x="918184" y="1554128"/>
          <a:ext cx="6840761" cy="4157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567">
                  <a:extLst>
                    <a:ext uri="{9D8B030D-6E8A-4147-A177-3AD203B41FA5}">
                      <a16:colId xmlns="" xmlns:a16="http://schemas.microsoft.com/office/drawing/2014/main" val="519843668"/>
                    </a:ext>
                  </a:extLst>
                </a:gridCol>
                <a:gridCol w="2459097">
                  <a:extLst>
                    <a:ext uri="{9D8B030D-6E8A-4147-A177-3AD203B41FA5}">
                      <a16:colId xmlns="" xmlns:a16="http://schemas.microsoft.com/office/drawing/2014/main" val="2617996605"/>
                    </a:ext>
                  </a:extLst>
                </a:gridCol>
                <a:gridCol w="2459097">
                  <a:extLst>
                    <a:ext uri="{9D8B030D-6E8A-4147-A177-3AD203B41FA5}">
                      <a16:colId xmlns="" xmlns:a16="http://schemas.microsoft.com/office/drawing/2014/main" val="3459093458"/>
                    </a:ext>
                  </a:extLst>
                </a:gridCol>
              </a:tblGrid>
              <a:tr h="1012056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4кв</a:t>
                      </a:r>
                    </a:p>
                    <a:p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93784756"/>
                  </a:ext>
                </a:extLst>
              </a:tr>
              <a:tr h="1012056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/>
                        <a:t>3кв</a:t>
                      </a:r>
                    </a:p>
                    <a:p>
                      <a:pPr algn="ctr"/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9126779"/>
                  </a:ext>
                </a:extLst>
              </a:tr>
              <a:tr h="10120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2 </a:t>
                      </a:r>
                      <a:r>
                        <a:rPr lang="ru-RU" sz="2400" b="1" dirty="0" err="1"/>
                        <a:t>кв</a:t>
                      </a:r>
                      <a:r>
                        <a:rPr lang="ru-RU" sz="2400" b="1" dirty="0"/>
                        <a:t> 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</a:rPr>
                        <a:t>866</a:t>
                      </a:r>
                      <a:r>
                        <a:rPr lang="ru-RU" sz="2400" b="1" dirty="0"/>
                        <a:t> чел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</a:rPr>
                        <a:t>50%</a:t>
                      </a:r>
                    </a:p>
                    <a:p>
                      <a:pPr algn="ctr"/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0000"/>
                          </a:solidFill>
                        </a:rPr>
                        <a:t>227652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 чел/час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34408920"/>
                  </a:ext>
                </a:extLst>
              </a:tr>
              <a:tr h="10120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1кв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</a:rPr>
                        <a:t>729</a:t>
                      </a:r>
                      <a:r>
                        <a:rPr lang="ru-RU" sz="2400" b="1" dirty="0"/>
                        <a:t> чел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FF0000"/>
                          </a:solidFill>
                        </a:rPr>
                        <a:t>24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07640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 чел/час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70767110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C3F274E1-DBA2-994A-B4FC-EA130794E2A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55776" y="785808"/>
          <a:ext cx="5976664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>
                  <a:extLst>
                    <a:ext uri="{9D8B030D-6E8A-4147-A177-3AD203B41FA5}">
                      <a16:colId xmlns="" xmlns:a16="http://schemas.microsoft.com/office/drawing/2014/main" val="3592128246"/>
                    </a:ext>
                  </a:extLst>
                </a:gridCol>
              </a:tblGrid>
              <a:tr h="55496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>
                          <a:solidFill>
                            <a:srgbClr val="FF0000"/>
                          </a:solidFill>
                        </a:rPr>
                        <a:t>100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%.           </a:t>
                      </a:r>
                      <a:r>
                        <a:rPr lang="ru-RU" sz="3200" dirty="0">
                          <a:solidFill>
                            <a:srgbClr val="FF0000"/>
                          </a:solidFill>
                        </a:rPr>
                        <a:t>Всего </a:t>
                      </a:r>
                      <a:r>
                        <a:rPr kumimoji="0" lang="ru-RU" sz="3200" b="1" dirty="0">
                          <a:solidFill>
                            <a:srgbClr val="0000FF"/>
                          </a:solidFill>
                          <a:latin typeface="Calibri" charset="0"/>
                        </a:rPr>
                        <a:t> </a:t>
                      </a:r>
                      <a:r>
                        <a:rPr kumimoji="0" lang="en-US" sz="3200" b="1" dirty="0">
                          <a:solidFill>
                            <a:srgbClr val="FF0000"/>
                          </a:solidFill>
                          <a:latin typeface="Calibri" charset="0"/>
                        </a:rPr>
                        <a:t>459 162</a:t>
                      </a:r>
                      <a:r>
                        <a:rPr kumimoji="0" lang="ru-RU" sz="3200" b="1" dirty="0">
                          <a:solidFill>
                            <a:srgbClr val="FF0000"/>
                          </a:solidFill>
                          <a:latin typeface="Calibri" charset="0"/>
                        </a:rPr>
                        <a:t> ч</a:t>
                      </a:r>
                      <a:r>
                        <a:rPr lang="ru-RU" sz="3200" dirty="0">
                          <a:solidFill>
                            <a:srgbClr val="FF0000"/>
                          </a:solidFill>
                        </a:rPr>
                        <a:t>/ч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10624305"/>
                  </a:ext>
                </a:extLst>
              </a:tr>
            </a:tbl>
          </a:graphicData>
        </a:graphic>
      </p:graphicFrame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CEAEBFA3-9D23-5C45-81BA-F8D1E9CB9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91469"/>
            <a:ext cx="8958263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>
              <a:lnSpc>
                <a:spcPct val="90000"/>
              </a:lnSpc>
              <a:buFont typeface="Arial" charset="0"/>
              <a:buNone/>
            </a:pPr>
            <a:r>
              <a:rPr kumimoji="0" lang="ru-RU" b="1" dirty="0">
                <a:solidFill>
                  <a:srgbClr val="C00000"/>
                </a:solidFill>
                <a:latin typeface="Calibri" charset="0"/>
              </a:rPr>
              <a:t>Выполнение плана ИДПО на 2019г.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3D51A4F-26E0-794F-B4E5-9F7CACB41FD9}"/>
              </a:ext>
            </a:extLst>
          </p:cNvPr>
          <p:cNvSpPr txBox="1"/>
          <p:nvPr/>
        </p:nvSpPr>
        <p:spPr>
          <a:xfrm>
            <a:off x="698203" y="5880105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Итого за 6 </a:t>
            </a:r>
            <a:r>
              <a:rPr lang="ru-RU" dirty="0" err="1"/>
              <a:t>мес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74%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4536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0" y="27856"/>
            <a:ext cx="8958263" cy="100806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>
              <a:lnSpc>
                <a:spcPct val="90000"/>
              </a:lnSpc>
              <a:buFont typeface="Arial" charset="0"/>
              <a:buNone/>
            </a:pPr>
            <a:r>
              <a:rPr kumimoji="0" lang="ru-RU" b="1" dirty="0">
                <a:solidFill>
                  <a:srgbClr val="C00000"/>
                </a:solidFill>
                <a:latin typeface="Calibri" charset="0"/>
              </a:rPr>
              <a:t>Выполнение учебно-производственного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kumimoji="0" lang="ru-RU" b="1" dirty="0">
                <a:solidFill>
                  <a:srgbClr val="C00000"/>
                </a:solidFill>
                <a:latin typeface="Calibri" charset="0"/>
              </a:rPr>
              <a:t> плана ИДПО на </a:t>
            </a:r>
            <a:r>
              <a:rPr kumimoji="0" lang="en-US" b="1" dirty="0">
                <a:solidFill>
                  <a:srgbClr val="C00000"/>
                </a:solidFill>
                <a:latin typeface="Calibri" charset="0"/>
              </a:rPr>
              <a:t>I </a:t>
            </a:r>
            <a:r>
              <a:rPr kumimoji="0" lang="ru-RU" b="1" dirty="0">
                <a:solidFill>
                  <a:srgbClr val="C00000"/>
                </a:solidFill>
                <a:latin typeface="Calibri" charset="0"/>
              </a:rPr>
              <a:t>кв., 2 </a:t>
            </a:r>
            <a:r>
              <a:rPr kumimoji="0" lang="ru-RU" b="1" dirty="0" err="1">
                <a:solidFill>
                  <a:srgbClr val="C00000"/>
                </a:solidFill>
                <a:latin typeface="Calibri" charset="0"/>
              </a:rPr>
              <a:t>кв</a:t>
            </a:r>
            <a:r>
              <a:rPr kumimoji="0" lang="ru-RU" b="1" dirty="0">
                <a:solidFill>
                  <a:srgbClr val="C00000"/>
                </a:solidFill>
                <a:latin typeface="Calibri" charset="0"/>
              </a:rPr>
              <a:t> и за 6 мес. 2019г.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052736"/>
            <a:ext cx="7920880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Количество обученных курсантов 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8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800" dirty="0"/>
              <a:t>                                        </a:t>
            </a:r>
            <a:endParaRPr lang="ru-RU" sz="28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8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8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800" b="1" dirty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ru-RU" sz="28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790386"/>
              </p:ext>
            </p:extLst>
          </p:nvPr>
        </p:nvGraphicFramePr>
        <p:xfrm>
          <a:off x="323528" y="1556792"/>
          <a:ext cx="8424941" cy="3375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5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5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35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35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35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035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0356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всего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План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выполн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% </a:t>
                      </a:r>
                      <a:r>
                        <a:rPr lang="ru-RU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вып</a:t>
                      </a:r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 в людях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План ч/ч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Выполн</a:t>
                      </a:r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 ч/ч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% </a:t>
                      </a:r>
                      <a:r>
                        <a:rPr lang="ru-RU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вып</a:t>
                      </a:r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/>
                        </a:rPr>
                        <a:t> в чел/час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0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кв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726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729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100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,4%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mbri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07640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07640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100%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0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кв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860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866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10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0,</a:t>
                      </a:r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7%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225398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227652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101%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0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мес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1586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1620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10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0,5</a:t>
                      </a:r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335773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338460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10</a:t>
                      </a:r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1%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Cambri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01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0" y="333375"/>
            <a:ext cx="8958263" cy="100806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>
              <a:lnSpc>
                <a:spcPct val="90000"/>
              </a:lnSpc>
              <a:buFont typeface="Arial" charset="0"/>
              <a:buNone/>
            </a:pPr>
            <a:r>
              <a:rPr kumimoji="0" lang="ru-RU" b="1" dirty="0">
                <a:solidFill>
                  <a:srgbClr val="C00000"/>
                </a:solidFill>
                <a:latin typeface="Calibri" charset="0"/>
              </a:rPr>
              <a:t>Выполнение учебно-производственного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kumimoji="0" lang="ru-RU" b="1" dirty="0">
                <a:solidFill>
                  <a:srgbClr val="C00000"/>
                </a:solidFill>
                <a:latin typeface="Calibri" charset="0"/>
              </a:rPr>
              <a:t> плана ИДПО на </a:t>
            </a:r>
            <a:r>
              <a:rPr kumimoji="0" lang="en-US" b="1" dirty="0">
                <a:solidFill>
                  <a:srgbClr val="C00000"/>
                </a:solidFill>
                <a:latin typeface="Calibri" charset="0"/>
              </a:rPr>
              <a:t>I </a:t>
            </a:r>
            <a:r>
              <a:rPr kumimoji="0" lang="ru-RU" b="1" dirty="0">
                <a:solidFill>
                  <a:srgbClr val="C00000"/>
                </a:solidFill>
                <a:latin typeface="Calibri" charset="0"/>
              </a:rPr>
              <a:t>кв., 2 </a:t>
            </a:r>
            <a:r>
              <a:rPr kumimoji="0" lang="ru-RU" b="1" dirty="0" err="1">
                <a:solidFill>
                  <a:srgbClr val="C00000"/>
                </a:solidFill>
                <a:latin typeface="Calibri" charset="0"/>
              </a:rPr>
              <a:t>кв</a:t>
            </a:r>
            <a:r>
              <a:rPr kumimoji="0" lang="ru-RU" b="1" dirty="0">
                <a:solidFill>
                  <a:srgbClr val="C00000"/>
                </a:solidFill>
                <a:latin typeface="Calibri" charset="0"/>
              </a:rPr>
              <a:t> и за 6 мес. 2017г.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587487"/>
              </p:ext>
            </p:extLst>
          </p:nvPr>
        </p:nvGraphicFramePr>
        <p:xfrm>
          <a:off x="467544" y="1397000"/>
          <a:ext cx="8352927" cy="3592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843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843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671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всего</a:t>
                      </a:r>
                      <a:endParaRPr lang="ru-RU" sz="2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Коэффициент нагрузки на 1 преподавателя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Нормированный контингент (</a:t>
                      </a:r>
                      <a:r>
                        <a:rPr lang="ru-RU" sz="2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среднекварт</a:t>
                      </a:r>
                      <a:r>
                        <a:rPr lang="ru-RU" sz="2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0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 </a:t>
                      </a:r>
                      <a:r>
                        <a:rPr lang="ru-RU" sz="2800" b="1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кв</a:t>
                      </a:r>
                      <a:endParaRPr lang="ru-RU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56</a:t>
                      </a:r>
                      <a:r>
                        <a:rPr lang="ru-RU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,</a:t>
                      </a: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5</a:t>
                      </a:r>
                      <a:endParaRPr lang="ru-RU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0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 </a:t>
                      </a:r>
                      <a:r>
                        <a:rPr lang="ru-RU" sz="2800" b="1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кв</a:t>
                      </a:r>
                      <a:endParaRPr lang="ru-RU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6,9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526,9</a:t>
                      </a:r>
                      <a:endParaRPr lang="ru-RU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0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6 мес</a:t>
                      </a:r>
                      <a:endParaRPr lang="ru-RU" sz="2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5,2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412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820738" y="304800"/>
            <a:ext cx="777716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ru-RU" b="1" dirty="0">
                <a:solidFill>
                  <a:srgbClr val="000000"/>
                </a:solidFill>
              </a:rPr>
              <a:t>Всего во </a:t>
            </a:r>
            <a:r>
              <a:rPr lang="ru-RU" b="1" dirty="0">
                <a:solidFill>
                  <a:srgbClr val="FF0000"/>
                </a:solidFill>
              </a:rPr>
              <a:t>2 </a:t>
            </a:r>
            <a:r>
              <a:rPr lang="ru-RU" b="1" dirty="0" err="1">
                <a:solidFill>
                  <a:srgbClr val="FF0000"/>
                </a:solidFill>
              </a:rPr>
              <a:t>кв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000000"/>
                </a:solidFill>
              </a:rPr>
              <a:t>проведено </a:t>
            </a:r>
            <a:r>
              <a:rPr lang="en-US" b="1" dirty="0">
                <a:solidFill>
                  <a:srgbClr val="FF0000"/>
                </a:solidFill>
              </a:rPr>
              <a:t>12</a:t>
            </a:r>
            <a:r>
              <a:rPr lang="ru-RU" b="1" dirty="0">
                <a:solidFill>
                  <a:srgbClr val="FF0000"/>
                </a:solidFill>
              </a:rPr>
              <a:t>4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ru-RU" b="1" dirty="0">
                <a:solidFill>
                  <a:srgbClr val="000000"/>
                </a:solidFill>
              </a:rPr>
              <a:t>Цикла</a:t>
            </a:r>
          </a:p>
          <a:p>
            <a:pPr algn="ctr">
              <a:buFontTx/>
              <a:buNone/>
            </a:pPr>
            <a:endParaRPr lang="ru-RU" sz="3600" b="1" dirty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ru-RU" sz="3600" b="1" dirty="0">
                <a:solidFill>
                  <a:srgbClr val="000000"/>
                </a:solidFill>
              </a:rPr>
              <a:t>обучено</a:t>
            </a:r>
          </a:p>
          <a:p>
            <a:pPr algn="ctr">
              <a:buFontTx/>
              <a:buNone/>
            </a:pPr>
            <a:r>
              <a:rPr lang="ru-RU" sz="3600" b="1" dirty="0">
                <a:solidFill>
                  <a:srgbClr val="000000"/>
                </a:solidFill>
              </a:rPr>
              <a:t>  </a:t>
            </a:r>
            <a:r>
              <a:rPr lang="ru-RU" sz="3600" b="1" dirty="0">
                <a:solidFill>
                  <a:srgbClr val="FF0000"/>
                </a:solidFill>
              </a:rPr>
              <a:t>4076</a:t>
            </a:r>
            <a:r>
              <a:rPr lang="ru-RU" sz="3600" b="1" dirty="0">
                <a:solidFill>
                  <a:srgbClr val="000000"/>
                </a:solidFill>
              </a:rPr>
              <a:t> чел</a:t>
            </a:r>
          </a:p>
          <a:p>
            <a:pPr algn="ctr">
              <a:buFontTx/>
              <a:buNone/>
            </a:pPr>
            <a:endParaRPr lang="ru-RU" sz="2800" b="1" dirty="0">
              <a:solidFill>
                <a:srgbClr val="000000"/>
              </a:solidFill>
            </a:endParaRPr>
          </a:p>
          <a:p>
            <a:pPr algn="ctr"/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725144"/>
            <a:ext cx="9144000" cy="20054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8756" y="1042635"/>
            <a:ext cx="3528392" cy="26037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buFontTx/>
              <a:buNone/>
              <a:defRPr/>
            </a:pPr>
            <a:r>
              <a:rPr lang="ru-RU" sz="2400" b="1" dirty="0"/>
              <a:t>На </a:t>
            </a:r>
            <a:r>
              <a:rPr lang="ru-RU" sz="2400" b="1" dirty="0">
                <a:solidFill>
                  <a:srgbClr val="0000FF"/>
                </a:solidFill>
              </a:rPr>
              <a:t>бюджетной</a:t>
            </a:r>
            <a:r>
              <a:rPr lang="ru-RU" sz="2400" b="1" dirty="0"/>
              <a:t> основе </a:t>
            </a:r>
            <a:r>
              <a:rPr lang="en-US" sz="2400" b="1" dirty="0">
                <a:solidFill>
                  <a:srgbClr val="C00000"/>
                </a:solidFill>
              </a:rPr>
              <a:t>86</a:t>
            </a:r>
            <a:r>
              <a:rPr lang="ru-RU" sz="2400" b="1" dirty="0">
                <a:solidFill>
                  <a:srgbClr val="C00000"/>
                </a:solidFill>
              </a:rPr>
              <a:t>6 </a:t>
            </a:r>
            <a:r>
              <a:rPr lang="ru-RU" sz="2400" b="1" dirty="0"/>
              <a:t>чел. </a:t>
            </a:r>
          </a:p>
          <a:p>
            <a:pPr algn="ctr">
              <a:buFontTx/>
              <a:buNone/>
              <a:defRPr/>
            </a:pPr>
            <a:endParaRPr lang="ru-RU" sz="2400" b="1" dirty="0"/>
          </a:p>
          <a:p>
            <a:pPr>
              <a:buFontTx/>
              <a:buNone/>
              <a:defRPr/>
            </a:pPr>
            <a:r>
              <a:rPr lang="en-US" sz="2400" b="1" dirty="0"/>
              <a:t>&lt;</a:t>
            </a:r>
            <a:r>
              <a:rPr lang="ru-RU" sz="2400" b="1" dirty="0"/>
              <a:t>100ч</a:t>
            </a:r>
            <a:r>
              <a:rPr lang="en-US" sz="2400" b="1" dirty="0"/>
              <a:t> </a:t>
            </a:r>
            <a:r>
              <a:rPr lang="ru-RU" sz="2400" b="1" dirty="0">
                <a:solidFill>
                  <a:srgbClr val="C00000"/>
                </a:solidFill>
              </a:rPr>
              <a:t>21</a:t>
            </a:r>
            <a:r>
              <a:rPr lang="ru-RU" sz="2400" b="1" dirty="0"/>
              <a:t>чел на 4 ц</a:t>
            </a:r>
          </a:p>
          <a:p>
            <a:pPr>
              <a:buFontTx/>
              <a:buNone/>
              <a:defRPr/>
            </a:pPr>
            <a:endParaRPr lang="ru-RU" sz="2400" b="1" dirty="0"/>
          </a:p>
          <a:p>
            <a:pPr>
              <a:buFontTx/>
              <a:buNone/>
              <a:defRPr/>
            </a:pPr>
            <a:r>
              <a:rPr lang="en-US" sz="2400" b="1" dirty="0"/>
              <a:t>&gt;</a:t>
            </a:r>
            <a:r>
              <a:rPr lang="ru-RU" sz="2400" b="1" dirty="0"/>
              <a:t>100ч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8</a:t>
            </a:r>
            <a:r>
              <a:rPr lang="ru-RU" sz="2400" b="1" dirty="0">
                <a:solidFill>
                  <a:srgbClr val="C00000"/>
                </a:solidFill>
              </a:rPr>
              <a:t>45 </a:t>
            </a:r>
            <a:r>
              <a:rPr lang="ru-RU" sz="2400" b="1" dirty="0"/>
              <a:t>на </a:t>
            </a:r>
            <a:r>
              <a:rPr lang="en-US" sz="2400" b="1" dirty="0"/>
              <a:t> </a:t>
            </a:r>
            <a:r>
              <a:rPr lang="ru-RU" sz="2400" b="1" dirty="0"/>
              <a:t>119 ц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1301167"/>
            <a:ext cx="3095625" cy="20867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buFontTx/>
              <a:buNone/>
              <a:defRPr/>
            </a:pPr>
            <a:r>
              <a:rPr lang="ru-RU" sz="2400" b="1" dirty="0"/>
              <a:t>На </a:t>
            </a:r>
            <a:r>
              <a:rPr lang="ru-RU" sz="2400" b="1" dirty="0">
                <a:solidFill>
                  <a:srgbClr val="0000FF"/>
                </a:solidFill>
              </a:rPr>
              <a:t>внебюджетной</a:t>
            </a:r>
            <a:r>
              <a:rPr lang="ru-RU" sz="2400" b="1" dirty="0"/>
              <a:t> основе</a:t>
            </a:r>
          </a:p>
          <a:p>
            <a:pPr algn="ctr">
              <a:buFontTx/>
              <a:buNone/>
              <a:defRPr/>
            </a:pPr>
            <a:r>
              <a:rPr lang="en-US" sz="2400" b="1" dirty="0">
                <a:solidFill>
                  <a:srgbClr val="CC0000"/>
                </a:solidFill>
              </a:rPr>
              <a:t>1574</a:t>
            </a:r>
            <a:r>
              <a:rPr lang="ru-RU" sz="2400" b="1" dirty="0"/>
              <a:t> +НМО</a:t>
            </a:r>
            <a:r>
              <a:rPr lang="ru-RU" sz="2400" b="1" dirty="0">
                <a:solidFill>
                  <a:srgbClr val="C00000"/>
                </a:solidFill>
              </a:rPr>
              <a:t>1636 </a:t>
            </a:r>
            <a:r>
              <a:rPr lang="ru-RU" sz="2400" b="1" dirty="0"/>
              <a:t>= </a:t>
            </a:r>
            <a:r>
              <a:rPr lang="ru-RU" sz="2400" b="1" dirty="0">
                <a:solidFill>
                  <a:srgbClr val="C00000"/>
                </a:solidFill>
              </a:rPr>
              <a:t>3210</a:t>
            </a:r>
            <a:r>
              <a:rPr lang="ru-RU" sz="2400" b="1" dirty="0"/>
              <a:t> чел. Из них НМО-</a:t>
            </a:r>
            <a:r>
              <a:rPr lang="ru-RU" sz="2400" b="1" dirty="0">
                <a:solidFill>
                  <a:srgbClr val="C00000"/>
                </a:solidFill>
              </a:rPr>
              <a:t>51%</a:t>
            </a:r>
            <a:r>
              <a:rPr lang="ru-RU" sz="2400" b="1" dirty="0"/>
              <a:t> </a:t>
            </a:r>
          </a:p>
        </p:txBody>
      </p:sp>
      <p:sp>
        <p:nvSpPr>
          <p:cNvPr id="19463" name="Прямоугольник 5"/>
          <p:cNvSpPr>
            <a:spLocks noChangeArrowheads="1"/>
          </p:cNvSpPr>
          <p:nvPr/>
        </p:nvSpPr>
        <p:spPr bwMode="auto">
          <a:xfrm>
            <a:off x="2123728" y="4797152"/>
            <a:ext cx="504031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ru-RU" sz="2400" b="1" dirty="0">
                <a:solidFill>
                  <a:srgbClr val="000000"/>
                </a:solidFill>
              </a:rPr>
              <a:t>Выполнение </a:t>
            </a:r>
          </a:p>
          <a:p>
            <a:pPr algn="ctr">
              <a:buFontTx/>
              <a:buNone/>
            </a:pPr>
            <a:r>
              <a:rPr lang="ru-RU" sz="2400" b="1" dirty="0">
                <a:solidFill>
                  <a:srgbClr val="000000"/>
                </a:solidFill>
              </a:rPr>
              <a:t>учебного плана</a:t>
            </a:r>
          </a:p>
          <a:p>
            <a:pPr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100,7%- за 2 квартал </a:t>
            </a:r>
          </a:p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F0AC2DC2-ADC3-7247-A332-32BFA5F5A74F}"/>
              </a:ext>
            </a:extLst>
          </p:cNvPr>
          <p:cNvSpPr/>
          <p:nvPr/>
        </p:nvSpPr>
        <p:spPr>
          <a:xfrm>
            <a:off x="7168098" y="4041488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  <a:defRPr/>
            </a:pPr>
            <a:r>
              <a:rPr lang="ru-RU" b="1" dirty="0">
                <a:solidFill>
                  <a:srgbClr val="0000FF"/>
                </a:solidFill>
              </a:rPr>
              <a:t>79%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EE43FA5A-EB78-D44A-9741-B6BE9A60286E}"/>
              </a:ext>
            </a:extLst>
          </p:cNvPr>
          <p:cNvSpPr/>
          <p:nvPr/>
        </p:nvSpPr>
        <p:spPr>
          <a:xfrm>
            <a:off x="1475655" y="3893397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defRPr/>
            </a:pPr>
            <a:r>
              <a:rPr lang="ru-RU" b="1" dirty="0">
                <a:solidFill>
                  <a:srgbClr val="0000FF"/>
                </a:solidFill>
              </a:rPr>
              <a:t>21%</a:t>
            </a:r>
          </a:p>
        </p:txBody>
      </p:sp>
    </p:spTree>
    <p:extLst>
      <p:ext uri="{BB962C8B-B14F-4D97-AF65-F5344CB8AC3E}">
        <p14:creationId xmlns:p14="http://schemas.microsoft.com/office/powerpoint/2010/main" val="22633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dirty="0">
                <a:solidFill>
                  <a:srgbClr val="0000FF"/>
                </a:solidFill>
                <a:latin typeface="Calibri" charset="0"/>
              </a:rPr>
              <a:t>Структура циклов за  2 кв. 2019г</a:t>
            </a:r>
            <a:br>
              <a:rPr kumimoji="0" lang="ru-RU" dirty="0">
                <a:solidFill>
                  <a:srgbClr val="0000FF"/>
                </a:solidFill>
                <a:latin typeface="Calibri" charset="0"/>
              </a:rPr>
            </a:br>
            <a:r>
              <a:rPr kumimoji="0" lang="ru-RU" dirty="0">
                <a:solidFill>
                  <a:srgbClr val="0000FF"/>
                </a:solidFill>
                <a:latin typeface="Calibri" charset="0"/>
              </a:rPr>
              <a:t>по бюджету </a:t>
            </a:r>
            <a:r>
              <a:rPr kumimoji="0" lang="ru-RU" sz="3200" dirty="0">
                <a:solidFill>
                  <a:srgbClr val="0000FF"/>
                </a:solidFill>
                <a:latin typeface="Calibri" charset="0"/>
              </a:rPr>
              <a:t>обучено </a:t>
            </a:r>
            <a:r>
              <a:rPr kumimoji="0" lang="ru-RU" sz="3200" dirty="0">
                <a:solidFill>
                  <a:srgbClr val="FF0000"/>
                </a:solidFill>
                <a:latin typeface="Calibri" charset="0"/>
              </a:rPr>
              <a:t>866</a:t>
            </a:r>
            <a:r>
              <a:rPr kumimoji="0" lang="ru-RU" sz="3200" dirty="0">
                <a:latin typeface="Calibri" charset="0"/>
              </a:rPr>
              <a:t> </a:t>
            </a:r>
            <a:r>
              <a:rPr kumimoji="0" lang="ru-RU" sz="3200" dirty="0">
                <a:solidFill>
                  <a:srgbClr val="0000FF"/>
                </a:solidFill>
                <a:latin typeface="Calibri" charset="0"/>
              </a:rPr>
              <a:t>человек</a:t>
            </a:r>
            <a:br>
              <a:rPr kumimoji="0" lang="ru-RU" sz="3200" dirty="0">
                <a:solidFill>
                  <a:srgbClr val="0000FF"/>
                </a:solidFill>
                <a:latin typeface="Calibri" charset="0"/>
              </a:rPr>
            </a:br>
            <a:r>
              <a:rPr kumimoji="0" lang="ru-RU" sz="3200" dirty="0">
                <a:latin typeface="Calibri" charset="0"/>
              </a:rPr>
              <a:t> </a:t>
            </a:r>
            <a:r>
              <a:rPr kumimoji="0" lang="ru-RU" sz="3200" dirty="0">
                <a:solidFill>
                  <a:srgbClr val="0000FF"/>
                </a:solidFill>
                <a:latin typeface="Calibri" charset="0"/>
              </a:rPr>
              <a:t>на</a:t>
            </a:r>
            <a:r>
              <a:rPr kumimoji="0" lang="ru-RU" sz="3200" dirty="0">
                <a:latin typeface="Calibri" charset="0"/>
              </a:rPr>
              <a:t> </a:t>
            </a:r>
            <a:r>
              <a:rPr kumimoji="0" lang="ru-RU" sz="3200" dirty="0">
                <a:solidFill>
                  <a:srgbClr val="FF0000"/>
                </a:solidFill>
                <a:latin typeface="Calibri" charset="0"/>
              </a:rPr>
              <a:t>124</a:t>
            </a:r>
            <a:r>
              <a:rPr kumimoji="0" lang="ru-RU" sz="3200" dirty="0">
                <a:latin typeface="Calibri" charset="0"/>
              </a:rPr>
              <a:t> </a:t>
            </a:r>
            <a:r>
              <a:rPr kumimoji="0" lang="ru-RU" sz="3200" dirty="0">
                <a:solidFill>
                  <a:srgbClr val="0000FF"/>
                </a:solidFill>
                <a:latin typeface="Calibri" charset="0"/>
              </a:rPr>
              <a:t>циклах (125циклов в 2018г)</a:t>
            </a:r>
            <a:endParaRPr kumimoji="0" lang="ru-RU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20482" name="Текст 4"/>
          <p:cNvSpPr>
            <a:spLocks noGrp="1"/>
          </p:cNvSpPr>
          <p:nvPr>
            <p:ph type="body" idx="1"/>
          </p:nvPr>
        </p:nvSpPr>
        <p:spPr>
          <a:xfrm>
            <a:off x="395288" y="1628775"/>
            <a:ext cx="4040187" cy="639763"/>
          </a:xfrm>
        </p:spPr>
        <p:txBody>
          <a:bodyPr/>
          <a:lstStyle/>
          <a:p>
            <a:r>
              <a:rPr kumimoji="0" lang="ru-RU" sz="3200" dirty="0">
                <a:latin typeface="Calibri" charset="0"/>
              </a:rPr>
              <a:t>План циклов</a:t>
            </a:r>
          </a:p>
        </p:txBody>
      </p:sp>
      <p:sp>
        <p:nvSpPr>
          <p:cNvPr id="20483" name="Объект 5"/>
          <p:cNvSpPr>
            <a:spLocks noGrp="1"/>
          </p:cNvSpPr>
          <p:nvPr>
            <p:ph sz="half" idx="2"/>
          </p:nvPr>
        </p:nvSpPr>
        <p:spPr>
          <a:xfrm>
            <a:off x="468313" y="2565400"/>
            <a:ext cx="4040187" cy="3951288"/>
          </a:xfrm>
        </p:spPr>
        <p:txBody>
          <a:bodyPr/>
          <a:lstStyle/>
          <a:p>
            <a:r>
              <a:rPr kumimoji="0" lang="ru-RU" sz="3200" b="1" dirty="0">
                <a:solidFill>
                  <a:srgbClr val="FF0000"/>
                </a:solidFill>
                <a:latin typeface="Calibri" charset="0"/>
              </a:rPr>
              <a:t>ПК – 83</a:t>
            </a:r>
          </a:p>
          <a:p>
            <a:r>
              <a:rPr kumimoji="0" lang="ru-RU" sz="3200" b="1" dirty="0">
                <a:solidFill>
                  <a:srgbClr val="FF0000"/>
                </a:solidFill>
                <a:latin typeface="Calibri" charset="0"/>
              </a:rPr>
              <a:t>ПП-35</a:t>
            </a:r>
          </a:p>
          <a:p>
            <a:r>
              <a:rPr kumimoji="0" lang="ru-RU" sz="3200" b="1" dirty="0">
                <a:solidFill>
                  <a:srgbClr val="FF0000"/>
                </a:solidFill>
                <a:latin typeface="Calibri" charset="0"/>
              </a:rPr>
              <a:t>Всего - 1</a:t>
            </a:r>
            <a:r>
              <a:rPr kumimoji="0" lang="en-US" sz="3200" b="1" dirty="0">
                <a:solidFill>
                  <a:srgbClr val="FF0000"/>
                </a:solidFill>
                <a:latin typeface="Calibri" charset="0"/>
              </a:rPr>
              <a:t>1</a:t>
            </a:r>
            <a:r>
              <a:rPr kumimoji="0" lang="ru-RU" sz="3200" b="1" dirty="0">
                <a:solidFill>
                  <a:srgbClr val="FF0000"/>
                </a:solidFill>
                <a:latin typeface="Calibri" charset="0"/>
              </a:rPr>
              <a:t>8</a:t>
            </a:r>
          </a:p>
          <a:p>
            <a:endParaRPr kumimoji="0" lang="ru-RU" sz="3200" b="1" dirty="0">
              <a:solidFill>
                <a:srgbClr val="FF0000"/>
              </a:solidFill>
              <a:latin typeface="Calibri" charset="0"/>
            </a:endParaRPr>
          </a:p>
          <a:p>
            <a:pPr marL="0" indent="0">
              <a:buNone/>
            </a:pPr>
            <a:endParaRPr kumimoji="0" lang="ru-RU" sz="3200" b="1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20484" name="Текст 6"/>
          <p:cNvSpPr>
            <a:spLocks noGrp="1"/>
          </p:cNvSpPr>
          <p:nvPr>
            <p:ph type="body" sz="quarter" idx="3"/>
          </p:nvPr>
        </p:nvSpPr>
        <p:spPr>
          <a:xfrm>
            <a:off x="4643438" y="1628775"/>
            <a:ext cx="4041775" cy="639763"/>
          </a:xfrm>
        </p:spPr>
        <p:txBody>
          <a:bodyPr/>
          <a:lstStyle/>
          <a:p>
            <a:r>
              <a:rPr kumimoji="0" lang="ru-RU" sz="3200">
                <a:latin typeface="Calibri" charset="0"/>
              </a:rPr>
              <a:t>Проведено циклов</a:t>
            </a:r>
          </a:p>
        </p:txBody>
      </p:sp>
      <p:sp>
        <p:nvSpPr>
          <p:cNvPr id="20485" name="Объект 7"/>
          <p:cNvSpPr>
            <a:spLocks noGrp="1"/>
          </p:cNvSpPr>
          <p:nvPr>
            <p:ph sz="quarter" idx="4"/>
          </p:nvPr>
        </p:nvSpPr>
        <p:spPr>
          <a:xfrm>
            <a:off x="4356100" y="2565400"/>
            <a:ext cx="4465638" cy="3951288"/>
          </a:xfrm>
        </p:spPr>
        <p:txBody>
          <a:bodyPr/>
          <a:lstStyle/>
          <a:p>
            <a:r>
              <a:rPr kumimoji="0" lang="ru-RU" sz="3200" b="1" dirty="0">
                <a:solidFill>
                  <a:srgbClr val="0000FF"/>
                </a:solidFill>
                <a:latin typeface="Calibri" charset="0"/>
              </a:rPr>
              <a:t>ПК- 86</a:t>
            </a:r>
          </a:p>
          <a:p>
            <a:r>
              <a:rPr kumimoji="0" lang="ru-RU" sz="3200" b="1" dirty="0">
                <a:solidFill>
                  <a:srgbClr val="0000FF"/>
                </a:solidFill>
                <a:latin typeface="Calibri" charset="0"/>
              </a:rPr>
              <a:t>ПП-39</a:t>
            </a:r>
          </a:p>
          <a:p>
            <a:r>
              <a:rPr kumimoji="0" lang="ru-RU" sz="3200" b="1" dirty="0">
                <a:solidFill>
                  <a:srgbClr val="0000FF"/>
                </a:solidFill>
                <a:latin typeface="Calibri" charset="0"/>
              </a:rPr>
              <a:t>Всего – 124 (105%)</a:t>
            </a:r>
          </a:p>
        </p:txBody>
      </p:sp>
    </p:spTree>
    <p:extLst>
      <p:ext uri="{BB962C8B-B14F-4D97-AF65-F5344CB8AC3E}">
        <p14:creationId xmlns:p14="http://schemas.microsoft.com/office/powerpoint/2010/main" val="801125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0478601"/>
              </p:ext>
            </p:extLst>
          </p:nvPr>
        </p:nvGraphicFramePr>
        <p:xfrm>
          <a:off x="0" y="145733"/>
          <a:ext cx="903649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Блок-схема: альтернативный процесс 1">
            <a:extLst>
              <a:ext uri="{FF2B5EF4-FFF2-40B4-BE49-F238E27FC236}">
                <a16:creationId xmlns="" xmlns:a16="http://schemas.microsoft.com/office/drawing/2014/main" id="{55E8F8AF-703F-FA47-92FF-47EC74BD8A40}"/>
              </a:ext>
            </a:extLst>
          </p:cNvPr>
          <p:cNvSpPr/>
          <p:nvPr/>
        </p:nvSpPr>
        <p:spPr>
          <a:xfrm>
            <a:off x="7442428" y="145733"/>
            <a:ext cx="1573957" cy="108088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r>
              <a:rPr lang="ru-RU" sz="3200" b="1" dirty="0"/>
              <a:t>100,5</a:t>
            </a:r>
            <a:r>
              <a:rPr lang="en-US" sz="3200" b="1" dirty="0"/>
              <a:t>%</a:t>
            </a:r>
            <a:endParaRPr lang="ru-RU" sz="3200" b="1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36164B32-BEBA-5243-AD90-1FF75B0C29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78211"/>
              </p:ext>
            </p:extLst>
          </p:nvPr>
        </p:nvGraphicFramePr>
        <p:xfrm>
          <a:off x="1187624" y="6318369"/>
          <a:ext cx="77048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6">
                  <a:extLst>
                    <a:ext uri="{9D8B030D-6E8A-4147-A177-3AD203B41FA5}">
                      <a16:colId xmlns="" xmlns:a16="http://schemas.microsoft.com/office/drawing/2014/main" val="3464434328"/>
                    </a:ext>
                  </a:extLst>
                </a:gridCol>
                <a:gridCol w="770486">
                  <a:extLst>
                    <a:ext uri="{9D8B030D-6E8A-4147-A177-3AD203B41FA5}">
                      <a16:colId xmlns="" xmlns:a16="http://schemas.microsoft.com/office/drawing/2014/main" val="59105041"/>
                    </a:ext>
                  </a:extLst>
                </a:gridCol>
                <a:gridCol w="770486">
                  <a:extLst>
                    <a:ext uri="{9D8B030D-6E8A-4147-A177-3AD203B41FA5}">
                      <a16:colId xmlns="" xmlns:a16="http://schemas.microsoft.com/office/drawing/2014/main" val="3345089212"/>
                    </a:ext>
                  </a:extLst>
                </a:gridCol>
                <a:gridCol w="770486">
                  <a:extLst>
                    <a:ext uri="{9D8B030D-6E8A-4147-A177-3AD203B41FA5}">
                      <a16:colId xmlns="" xmlns:a16="http://schemas.microsoft.com/office/drawing/2014/main" val="283504333"/>
                    </a:ext>
                  </a:extLst>
                </a:gridCol>
                <a:gridCol w="770486">
                  <a:extLst>
                    <a:ext uri="{9D8B030D-6E8A-4147-A177-3AD203B41FA5}">
                      <a16:colId xmlns="" xmlns:a16="http://schemas.microsoft.com/office/drawing/2014/main" val="908304911"/>
                    </a:ext>
                  </a:extLst>
                </a:gridCol>
                <a:gridCol w="770486">
                  <a:extLst>
                    <a:ext uri="{9D8B030D-6E8A-4147-A177-3AD203B41FA5}">
                      <a16:colId xmlns="" xmlns:a16="http://schemas.microsoft.com/office/drawing/2014/main" val="4096359622"/>
                    </a:ext>
                  </a:extLst>
                </a:gridCol>
                <a:gridCol w="770486">
                  <a:extLst>
                    <a:ext uri="{9D8B030D-6E8A-4147-A177-3AD203B41FA5}">
                      <a16:colId xmlns="" xmlns:a16="http://schemas.microsoft.com/office/drawing/2014/main" val="1910442566"/>
                    </a:ext>
                  </a:extLst>
                </a:gridCol>
                <a:gridCol w="770486">
                  <a:extLst>
                    <a:ext uri="{9D8B030D-6E8A-4147-A177-3AD203B41FA5}">
                      <a16:colId xmlns="" xmlns:a16="http://schemas.microsoft.com/office/drawing/2014/main" val="454956364"/>
                    </a:ext>
                  </a:extLst>
                </a:gridCol>
                <a:gridCol w="770486">
                  <a:extLst>
                    <a:ext uri="{9D8B030D-6E8A-4147-A177-3AD203B41FA5}">
                      <a16:colId xmlns="" xmlns:a16="http://schemas.microsoft.com/office/drawing/2014/main" val="3088290101"/>
                    </a:ext>
                  </a:extLst>
                </a:gridCol>
                <a:gridCol w="770486">
                  <a:extLst>
                    <a:ext uri="{9D8B030D-6E8A-4147-A177-3AD203B41FA5}">
                      <a16:colId xmlns="" xmlns:a16="http://schemas.microsoft.com/office/drawing/2014/main" val="987054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461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8838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6639</TotalTime>
  <Words>490</Words>
  <Application>Microsoft Office PowerPoint</Application>
  <PresentationFormat>Экран (4:3)</PresentationFormat>
  <Paragraphs>194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Институт дополнительного профессионального образования ФГБОУ ВО «Башкирский государственный медицинский университет» Минздрава России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циклов за  2 кв. 2019г по бюджету обучено 866 человек  на 124 циклах (125циклов в 2018г)</vt:lpstr>
      <vt:lpstr>Презентация PowerPoint</vt:lpstr>
      <vt:lpstr>Презентация PowerPoint</vt:lpstr>
      <vt:lpstr>Презентация PowerPoint</vt:lpstr>
      <vt:lpstr>Презентация PowerPoint</vt:lpstr>
      <vt:lpstr>Количество обученных курсантов за 2  кв.  2019г. на внебюджетной основе</vt:lpstr>
      <vt:lpstr>Статистика государственного задания на бюджетных циклах традиционного образования ИДПО за 2016 - 2019 гг. в чел./час.</vt:lpstr>
      <vt:lpstr>БЛАГОДАРИМ 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Гузель Радисовна Башарова</cp:lastModifiedBy>
  <cp:revision>318</cp:revision>
  <cp:lastPrinted>2017-02-09T22:04:17Z</cp:lastPrinted>
  <dcterms:created xsi:type="dcterms:W3CDTF">2009-03-16T14:27:33Z</dcterms:created>
  <dcterms:modified xsi:type="dcterms:W3CDTF">2019-10-08T10:32:02Z</dcterms:modified>
</cp:coreProperties>
</file>