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73" r:id="rId4"/>
    <p:sldId id="268" r:id="rId5"/>
    <p:sldId id="258" r:id="rId6"/>
    <p:sldId id="281" r:id="rId7"/>
    <p:sldId id="270" r:id="rId8"/>
    <p:sldId id="278" r:id="rId9"/>
    <p:sldId id="259" r:id="rId10"/>
    <p:sldId id="279" r:id="rId11"/>
    <p:sldId id="280" r:id="rId12"/>
    <p:sldId id="277" r:id="rId13"/>
    <p:sldId id="274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40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6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80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92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12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46" algn="l" defTabSz="914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49" autoAdjust="0"/>
    <p:restoredTop sz="93371" autoAdjust="0"/>
  </p:normalViewPr>
  <p:slideViewPr>
    <p:cSldViewPr>
      <p:cViewPr>
        <p:scale>
          <a:sx n="120" d="100"/>
          <a:sy n="120" d="100"/>
        </p:scale>
        <p:origin x="-186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0C6C4-E678-4C9F-945C-EE114F3AFAF9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118AF-B0CE-431D-9C28-556D45DC9AC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Проректор по воспитательной и социальной работе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39A748D-8655-4D24-9E76-4C0A753E02FE}" type="parTrans" cxnId="{2A48FC8B-21F3-4D25-B0C7-48232DF720FA}">
      <dgm:prSet/>
      <dgm:spPr/>
      <dgm:t>
        <a:bodyPr/>
        <a:lstStyle/>
        <a:p>
          <a:endParaRPr lang="ru-RU"/>
        </a:p>
      </dgm:t>
    </dgm:pt>
    <dgm:pt modelId="{AE919688-BCB1-43E1-878B-57972BDCB76A}" type="sibTrans" cxnId="{2A48FC8B-21F3-4D25-B0C7-48232DF720FA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312 мероприятий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F36E017-09BD-4F84-9A03-BB6A316654A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Отдел воспитательной и социальной работы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8008658-DE55-4DAA-B889-A5E24B6B2D28}" type="parTrans" cxnId="{5ADE0051-4FE0-4ADD-ABAF-05CDC8709CD8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8C6FCCB-0EE6-4D01-ADDE-BDE5B93EE972}" type="sibTrans" cxnId="{5ADE0051-4FE0-4ADD-ABAF-05CDC8709CD8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78 мероприятий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B6CF897-C162-44A1-8E90-6F8A1715494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Отдел по культурно-массовой работе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C9D12DE-C0B4-426A-9D74-45B8673B4253}" type="parTrans" cxnId="{277D1A3A-AB2E-4C8A-8E9C-375EB83EC43D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3CBE629-97AC-468C-AC83-AF324442E258}" type="sibTrans" cxnId="{277D1A3A-AB2E-4C8A-8E9C-375EB83EC43D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71 мероприятие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7CB8528-E7B3-4834-A17E-2407388A2A32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Отдел по связям с общественностью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FDCFB2F-9264-404D-999A-D838516F7878}" type="parTrans" cxnId="{791EDFEF-0EBB-4440-A30B-BC5F9E47583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7275881-F86B-419D-877D-98594D81CB07}" type="sibTrans" cxnId="{791EDFEF-0EBB-4440-A30B-BC5F9E475836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23 мероприятия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F42ED70-713B-402F-9143-015729E73F3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Кафедра физической культуры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6CCD559-299C-45C6-8615-BB9885C2D41E}" type="parTrans" cxnId="{E945DBBE-046D-4533-A269-6152C9D33C0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243D0F-51E5-4C16-8567-21F41CF156EA}" type="sibTrans" cxnId="{E945DBBE-046D-4533-A269-6152C9D33C04}">
      <dgm:prSet custT="1"/>
      <dgm:spPr/>
      <dgm:t>
        <a:bodyPr/>
        <a:lstStyle/>
        <a:p>
          <a:pPr algn="l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140 мероприятий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EC284C8-4751-4C50-9E76-F2DB24F8F3B2}" type="pres">
      <dgm:prSet presAssocID="{B1D0C6C4-E678-4C9F-945C-EE114F3AFA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6A8E0-A95B-4F29-A4F8-172D4692637A}" type="pres">
      <dgm:prSet presAssocID="{23B118AF-B0CE-431D-9C28-556D45DC9AC0}" presName="hierRoot1" presStyleCnt="0">
        <dgm:presLayoutVars>
          <dgm:hierBranch val="init"/>
        </dgm:presLayoutVars>
      </dgm:prSet>
      <dgm:spPr/>
    </dgm:pt>
    <dgm:pt modelId="{9A7460A7-1AF2-4F4C-846D-E07DD1D4E13F}" type="pres">
      <dgm:prSet presAssocID="{23B118AF-B0CE-431D-9C28-556D45DC9AC0}" presName="rootComposite1" presStyleCnt="0"/>
      <dgm:spPr/>
    </dgm:pt>
    <dgm:pt modelId="{3BFE61D4-B2F7-4160-B1D2-F63E7A90E61A}" type="pres">
      <dgm:prSet presAssocID="{23B118AF-B0CE-431D-9C28-556D45DC9AC0}" presName="rootText1" presStyleLbl="node0" presStyleIdx="0" presStyleCnt="1" custLinFactNeighborX="-570" custLinFactNeighborY="-8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191B309-1C82-46E4-A6CD-3D668E5FD7B8}" type="pres">
      <dgm:prSet presAssocID="{23B118AF-B0CE-431D-9C28-556D45DC9AC0}" presName="titleText1" presStyleLbl="fgAcc0" presStyleIdx="0" presStyleCnt="1" custScaleX="114934" custScaleY="83651" custLinFactNeighborX="23" custLinFactNeighborY="688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4FEC2E0-F098-41A2-9C54-78F5B590E001}" type="pres">
      <dgm:prSet presAssocID="{23B118AF-B0CE-431D-9C28-556D45DC9AC0}" presName="rootConnector1" presStyleLbl="node1" presStyleIdx="0" presStyleCnt="4"/>
      <dgm:spPr/>
      <dgm:t>
        <a:bodyPr/>
        <a:lstStyle/>
        <a:p>
          <a:endParaRPr lang="ru-RU"/>
        </a:p>
      </dgm:t>
    </dgm:pt>
    <dgm:pt modelId="{5CDF5505-3DDC-4130-803D-EEE7FDFDC502}" type="pres">
      <dgm:prSet presAssocID="{23B118AF-B0CE-431D-9C28-556D45DC9AC0}" presName="hierChild2" presStyleCnt="0"/>
      <dgm:spPr/>
    </dgm:pt>
    <dgm:pt modelId="{6A30BD79-BB55-431E-A0B4-27DA4A40BD51}" type="pres">
      <dgm:prSet presAssocID="{78008658-DE55-4DAA-B889-A5E24B6B2D2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3569FA5-CA92-4DAB-9611-4CCDFB53FF1A}" type="pres">
      <dgm:prSet presAssocID="{6F36E017-09BD-4F84-9A03-BB6A316654AA}" presName="hierRoot2" presStyleCnt="0">
        <dgm:presLayoutVars>
          <dgm:hierBranch val="init"/>
        </dgm:presLayoutVars>
      </dgm:prSet>
      <dgm:spPr/>
    </dgm:pt>
    <dgm:pt modelId="{7612EF9E-4F68-4B8A-A1B5-AC4D6271C850}" type="pres">
      <dgm:prSet presAssocID="{6F36E017-09BD-4F84-9A03-BB6A316654AA}" presName="rootComposite" presStyleCnt="0"/>
      <dgm:spPr/>
    </dgm:pt>
    <dgm:pt modelId="{5E8C73DD-574D-4DAC-A464-76C045308BF7}" type="pres">
      <dgm:prSet presAssocID="{6F36E017-09BD-4F84-9A03-BB6A316654AA}" presName="rootText" presStyleLbl="node1" presStyleIdx="0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609782D-33C7-49CA-A6DC-082F7FBA6F40}" type="pres">
      <dgm:prSet presAssocID="{6F36E017-09BD-4F84-9A03-BB6A316654AA}" presName="titleText2" presStyleLbl="fgAcc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AA63D2A-2F6E-42DA-BA04-B81FBA365A54}" type="pres">
      <dgm:prSet presAssocID="{6F36E017-09BD-4F84-9A03-BB6A316654AA}" presName="rootConnector" presStyleLbl="node2" presStyleIdx="0" presStyleCnt="0"/>
      <dgm:spPr/>
      <dgm:t>
        <a:bodyPr/>
        <a:lstStyle/>
        <a:p>
          <a:endParaRPr lang="ru-RU"/>
        </a:p>
      </dgm:t>
    </dgm:pt>
    <dgm:pt modelId="{8017C798-E10C-479B-A8CC-E70CCF327D8F}" type="pres">
      <dgm:prSet presAssocID="{6F36E017-09BD-4F84-9A03-BB6A316654AA}" presName="hierChild4" presStyleCnt="0"/>
      <dgm:spPr/>
    </dgm:pt>
    <dgm:pt modelId="{6C06BE0F-1326-4F56-A631-73037EF1DAC2}" type="pres">
      <dgm:prSet presAssocID="{6F36E017-09BD-4F84-9A03-BB6A316654AA}" presName="hierChild5" presStyleCnt="0"/>
      <dgm:spPr/>
    </dgm:pt>
    <dgm:pt modelId="{CBE7F9FA-E82B-411C-8833-E362C04051A7}" type="pres">
      <dgm:prSet presAssocID="{3C9D12DE-C0B4-426A-9D74-45B8673B425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A7B04CD4-B07A-4EF5-8FE9-C3DDF5F007A3}" type="pres">
      <dgm:prSet presAssocID="{5B6CF897-C162-44A1-8E90-6F8A17154947}" presName="hierRoot2" presStyleCnt="0">
        <dgm:presLayoutVars>
          <dgm:hierBranch val="init"/>
        </dgm:presLayoutVars>
      </dgm:prSet>
      <dgm:spPr/>
    </dgm:pt>
    <dgm:pt modelId="{BD8F444A-7932-4207-B3E6-6C814E175094}" type="pres">
      <dgm:prSet presAssocID="{5B6CF897-C162-44A1-8E90-6F8A17154947}" presName="rootComposite" presStyleCnt="0"/>
      <dgm:spPr/>
    </dgm:pt>
    <dgm:pt modelId="{E8F55F6F-67C0-4BD7-84FB-015CC6EC8429}" type="pres">
      <dgm:prSet presAssocID="{5B6CF897-C162-44A1-8E90-6F8A17154947}" presName="rootText" presStyleLbl="node1" presStyleIdx="1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141A63F1-5DE8-4033-9C37-3CC8C7300291}" type="pres">
      <dgm:prSet presAssocID="{5B6CF897-C162-44A1-8E90-6F8A17154947}" presName="titleText2" presStyleLbl="fgAcc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F1EB47C-D4E9-488F-8E64-C3A1A8F373B1}" type="pres">
      <dgm:prSet presAssocID="{5B6CF897-C162-44A1-8E90-6F8A17154947}" presName="rootConnector" presStyleLbl="node2" presStyleIdx="0" presStyleCnt="0"/>
      <dgm:spPr/>
      <dgm:t>
        <a:bodyPr/>
        <a:lstStyle/>
        <a:p>
          <a:endParaRPr lang="ru-RU"/>
        </a:p>
      </dgm:t>
    </dgm:pt>
    <dgm:pt modelId="{B3526336-866F-4B39-BA09-AD46D96B3DF5}" type="pres">
      <dgm:prSet presAssocID="{5B6CF897-C162-44A1-8E90-6F8A17154947}" presName="hierChild4" presStyleCnt="0"/>
      <dgm:spPr/>
    </dgm:pt>
    <dgm:pt modelId="{314B2E92-620F-48D1-8601-51AEF62BB24D}" type="pres">
      <dgm:prSet presAssocID="{5B6CF897-C162-44A1-8E90-6F8A17154947}" presName="hierChild5" presStyleCnt="0"/>
      <dgm:spPr/>
    </dgm:pt>
    <dgm:pt modelId="{1B055EDB-6CBD-4C12-8DDD-188AB909FF92}" type="pres">
      <dgm:prSet presAssocID="{6FDCFB2F-9264-404D-999A-D838516F7878}" presName="Name37" presStyleLbl="parChTrans1D2" presStyleIdx="2" presStyleCnt="4"/>
      <dgm:spPr/>
      <dgm:t>
        <a:bodyPr/>
        <a:lstStyle/>
        <a:p>
          <a:endParaRPr lang="ru-RU"/>
        </a:p>
      </dgm:t>
    </dgm:pt>
    <dgm:pt modelId="{82B92B62-944B-4EFF-9985-BA58AA128696}" type="pres">
      <dgm:prSet presAssocID="{77CB8528-E7B3-4834-A17E-2407388A2A32}" presName="hierRoot2" presStyleCnt="0">
        <dgm:presLayoutVars>
          <dgm:hierBranch val="init"/>
        </dgm:presLayoutVars>
      </dgm:prSet>
      <dgm:spPr/>
    </dgm:pt>
    <dgm:pt modelId="{2022877D-D47B-4A9E-BA29-EC7F62D03530}" type="pres">
      <dgm:prSet presAssocID="{77CB8528-E7B3-4834-A17E-2407388A2A32}" presName="rootComposite" presStyleCnt="0"/>
      <dgm:spPr/>
    </dgm:pt>
    <dgm:pt modelId="{5B260616-B564-4080-BF6B-D1425933B246}" type="pres">
      <dgm:prSet presAssocID="{77CB8528-E7B3-4834-A17E-2407388A2A32}" presName="rootText" presStyleLbl="node1" presStyleIdx="2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66736B3-E55F-4DEF-98F6-54F34BB9449B}" type="pres">
      <dgm:prSet presAssocID="{77CB8528-E7B3-4834-A17E-2407388A2A32}" presName="titleText2" presStyleLbl="fgAcc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6DAB9D0-B720-401B-82FB-0F38EA5CF846}" type="pres">
      <dgm:prSet presAssocID="{77CB8528-E7B3-4834-A17E-2407388A2A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FC9CBC82-590D-4E3A-B606-AEF91E7F037D}" type="pres">
      <dgm:prSet presAssocID="{77CB8528-E7B3-4834-A17E-2407388A2A32}" presName="hierChild4" presStyleCnt="0"/>
      <dgm:spPr/>
    </dgm:pt>
    <dgm:pt modelId="{074CEBE7-8F21-4A67-93AB-0D9222804188}" type="pres">
      <dgm:prSet presAssocID="{77CB8528-E7B3-4834-A17E-2407388A2A32}" presName="hierChild5" presStyleCnt="0"/>
      <dgm:spPr/>
    </dgm:pt>
    <dgm:pt modelId="{A737E869-860F-4C1C-80FA-DEB946F9A033}" type="pres">
      <dgm:prSet presAssocID="{46CCD559-299C-45C6-8615-BB9885C2D41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A1C89958-BA26-4E28-8360-EB4FC5C07B05}" type="pres">
      <dgm:prSet presAssocID="{DF42ED70-713B-402F-9143-015729E73F32}" presName="hierRoot2" presStyleCnt="0">
        <dgm:presLayoutVars>
          <dgm:hierBranch val="init"/>
        </dgm:presLayoutVars>
      </dgm:prSet>
      <dgm:spPr/>
    </dgm:pt>
    <dgm:pt modelId="{1E9ADBC5-8106-4DE6-A7E7-15E82F3CD1FF}" type="pres">
      <dgm:prSet presAssocID="{DF42ED70-713B-402F-9143-015729E73F32}" presName="rootComposite" presStyleCnt="0"/>
      <dgm:spPr/>
    </dgm:pt>
    <dgm:pt modelId="{09BD8830-4D86-4DC1-95DF-EB08AA93A4F2}" type="pres">
      <dgm:prSet presAssocID="{DF42ED70-713B-402F-9143-015729E73F32}" presName="rootText" presStyleLbl="node1" presStyleIdx="3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DDD8699-4040-41FA-BEAF-B102D5E7B5A4}" type="pres">
      <dgm:prSet presAssocID="{DF42ED70-713B-402F-9143-015729E73F32}" presName="titleText2" presStyleLbl="fgAcc1" presStyleIdx="3" presStyleCnt="4" custScaleX="102223" custScaleY="10708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E104E00-97AC-44CD-81DC-3AE8506C2ABF}" type="pres">
      <dgm:prSet presAssocID="{DF42ED70-713B-402F-9143-015729E73F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2D15E5E3-4B34-4F8A-9148-464000396996}" type="pres">
      <dgm:prSet presAssocID="{DF42ED70-713B-402F-9143-015729E73F32}" presName="hierChild4" presStyleCnt="0"/>
      <dgm:spPr/>
    </dgm:pt>
    <dgm:pt modelId="{3640F1C4-34FA-484C-9E6E-2A307C589B33}" type="pres">
      <dgm:prSet presAssocID="{DF42ED70-713B-402F-9143-015729E73F32}" presName="hierChild5" presStyleCnt="0"/>
      <dgm:spPr/>
    </dgm:pt>
    <dgm:pt modelId="{48F756D5-2768-4FDB-BC7C-97F9ACBD1C68}" type="pres">
      <dgm:prSet presAssocID="{23B118AF-B0CE-431D-9C28-556D45DC9AC0}" presName="hierChild3" presStyleCnt="0"/>
      <dgm:spPr/>
    </dgm:pt>
  </dgm:ptLst>
  <dgm:cxnLst>
    <dgm:cxn modelId="{620E295A-9035-4A02-BA87-C02DF9A4C4CD}" type="presOf" srcId="{D8C6FCCB-0EE6-4D01-ADDE-BDE5B93EE972}" destId="{9609782D-33C7-49CA-A6DC-082F7FBA6F40}" srcOrd="0" destOrd="0" presId="urn:microsoft.com/office/officeart/2008/layout/NameandTitleOrganizationalChart"/>
    <dgm:cxn modelId="{15204D45-0320-4A06-8C15-09D4737722C9}" type="presOf" srcId="{46CCD559-299C-45C6-8615-BB9885C2D41E}" destId="{A737E869-860F-4C1C-80FA-DEB946F9A033}" srcOrd="0" destOrd="0" presId="urn:microsoft.com/office/officeart/2008/layout/NameandTitleOrganizationalChart"/>
    <dgm:cxn modelId="{E945DBBE-046D-4533-A269-6152C9D33C04}" srcId="{23B118AF-B0CE-431D-9C28-556D45DC9AC0}" destId="{DF42ED70-713B-402F-9143-015729E73F32}" srcOrd="3" destOrd="0" parTransId="{46CCD559-299C-45C6-8615-BB9885C2D41E}" sibTransId="{5C243D0F-51E5-4C16-8567-21F41CF156EA}"/>
    <dgm:cxn modelId="{791EDFEF-0EBB-4440-A30B-BC5F9E475836}" srcId="{23B118AF-B0CE-431D-9C28-556D45DC9AC0}" destId="{77CB8528-E7B3-4834-A17E-2407388A2A32}" srcOrd="2" destOrd="0" parTransId="{6FDCFB2F-9264-404D-999A-D838516F7878}" sibTransId="{F7275881-F86B-419D-877D-98594D81CB07}"/>
    <dgm:cxn modelId="{279B4262-EDCB-425F-B3C8-03FAF9B4F33A}" type="presOf" srcId="{78008658-DE55-4DAA-B889-A5E24B6B2D28}" destId="{6A30BD79-BB55-431E-A0B4-27DA4A40BD51}" srcOrd="0" destOrd="0" presId="urn:microsoft.com/office/officeart/2008/layout/NameandTitleOrganizationalChart"/>
    <dgm:cxn modelId="{E6B742C1-C4A4-4988-A2D7-53DACFE9E5D7}" type="presOf" srcId="{E3CBE629-97AC-468C-AC83-AF324442E258}" destId="{141A63F1-5DE8-4033-9C37-3CC8C7300291}" srcOrd="0" destOrd="0" presId="urn:microsoft.com/office/officeart/2008/layout/NameandTitleOrganizationalChart"/>
    <dgm:cxn modelId="{DFF4E006-A859-49B0-8C36-4A0B2A2013FE}" type="presOf" srcId="{F7275881-F86B-419D-877D-98594D81CB07}" destId="{866736B3-E55F-4DEF-98F6-54F34BB9449B}" srcOrd="0" destOrd="0" presId="urn:microsoft.com/office/officeart/2008/layout/NameandTitleOrganizationalChart"/>
    <dgm:cxn modelId="{BCCA9E59-EEB0-4968-A396-28020EE030BA}" type="presOf" srcId="{AE919688-BCB1-43E1-878B-57972BDCB76A}" destId="{7191B309-1C82-46E4-A6CD-3D668E5FD7B8}" srcOrd="0" destOrd="0" presId="urn:microsoft.com/office/officeart/2008/layout/NameandTitleOrganizationalChart"/>
    <dgm:cxn modelId="{6CE1BEDC-5481-4A06-9E84-77A477CF3D40}" type="presOf" srcId="{77CB8528-E7B3-4834-A17E-2407388A2A32}" destId="{66DAB9D0-B720-401B-82FB-0F38EA5CF846}" srcOrd="1" destOrd="0" presId="urn:microsoft.com/office/officeart/2008/layout/NameandTitleOrganizationalChart"/>
    <dgm:cxn modelId="{EEC3A859-D876-4923-ABD0-AEE5CB2221E1}" type="presOf" srcId="{23B118AF-B0CE-431D-9C28-556D45DC9AC0}" destId="{14FEC2E0-F098-41A2-9C54-78F5B590E001}" srcOrd="1" destOrd="0" presId="urn:microsoft.com/office/officeart/2008/layout/NameandTitleOrganizationalChart"/>
    <dgm:cxn modelId="{5D4F705D-24EB-47B0-831C-527F9675EA3A}" type="presOf" srcId="{3C9D12DE-C0B4-426A-9D74-45B8673B4253}" destId="{CBE7F9FA-E82B-411C-8833-E362C04051A7}" srcOrd="0" destOrd="0" presId="urn:microsoft.com/office/officeart/2008/layout/NameandTitleOrganizationalChart"/>
    <dgm:cxn modelId="{5602B721-49F1-4E77-BECF-C8CF5CB07F51}" type="presOf" srcId="{DF42ED70-713B-402F-9143-015729E73F32}" destId="{CE104E00-97AC-44CD-81DC-3AE8506C2ABF}" srcOrd="1" destOrd="0" presId="urn:microsoft.com/office/officeart/2008/layout/NameandTitleOrganizationalChart"/>
    <dgm:cxn modelId="{2A48FC8B-21F3-4D25-B0C7-48232DF720FA}" srcId="{B1D0C6C4-E678-4C9F-945C-EE114F3AFAF9}" destId="{23B118AF-B0CE-431D-9C28-556D45DC9AC0}" srcOrd="0" destOrd="0" parTransId="{639A748D-8655-4D24-9E76-4C0A753E02FE}" sibTransId="{AE919688-BCB1-43E1-878B-57972BDCB76A}"/>
    <dgm:cxn modelId="{EBCC2228-352A-49BE-B044-C82631CCC4DD}" type="presOf" srcId="{5B6CF897-C162-44A1-8E90-6F8A17154947}" destId="{E8F55F6F-67C0-4BD7-84FB-015CC6EC8429}" srcOrd="0" destOrd="0" presId="urn:microsoft.com/office/officeart/2008/layout/NameandTitleOrganizationalChart"/>
    <dgm:cxn modelId="{277D1A3A-AB2E-4C8A-8E9C-375EB83EC43D}" srcId="{23B118AF-B0CE-431D-9C28-556D45DC9AC0}" destId="{5B6CF897-C162-44A1-8E90-6F8A17154947}" srcOrd="1" destOrd="0" parTransId="{3C9D12DE-C0B4-426A-9D74-45B8673B4253}" sibTransId="{E3CBE629-97AC-468C-AC83-AF324442E258}"/>
    <dgm:cxn modelId="{D9BCADDB-602E-42D2-918F-08B8080CB13B}" type="presOf" srcId="{B1D0C6C4-E678-4C9F-945C-EE114F3AFAF9}" destId="{EEC284C8-4751-4C50-9E76-F2DB24F8F3B2}" srcOrd="0" destOrd="0" presId="urn:microsoft.com/office/officeart/2008/layout/NameandTitleOrganizationalChart"/>
    <dgm:cxn modelId="{E51C0197-4EF6-4BFC-AD8B-37D2DBF3EFE9}" type="presOf" srcId="{5C243D0F-51E5-4C16-8567-21F41CF156EA}" destId="{0DDD8699-4040-41FA-BEAF-B102D5E7B5A4}" srcOrd="0" destOrd="0" presId="urn:microsoft.com/office/officeart/2008/layout/NameandTitleOrganizationalChart"/>
    <dgm:cxn modelId="{ABA0CAEE-E3F2-424E-8D63-644832D5D5A0}" type="presOf" srcId="{23B118AF-B0CE-431D-9C28-556D45DC9AC0}" destId="{3BFE61D4-B2F7-4160-B1D2-F63E7A90E61A}" srcOrd="0" destOrd="0" presId="urn:microsoft.com/office/officeart/2008/layout/NameandTitleOrganizationalChart"/>
    <dgm:cxn modelId="{F10BC91C-6C5C-47ED-BB5B-2E94DAE7DCA6}" type="presOf" srcId="{DF42ED70-713B-402F-9143-015729E73F32}" destId="{09BD8830-4D86-4DC1-95DF-EB08AA93A4F2}" srcOrd="0" destOrd="0" presId="urn:microsoft.com/office/officeart/2008/layout/NameandTitleOrganizationalChart"/>
    <dgm:cxn modelId="{CC924B27-4B71-4397-8842-2B5703C39CFE}" type="presOf" srcId="{6FDCFB2F-9264-404D-999A-D838516F7878}" destId="{1B055EDB-6CBD-4C12-8DDD-188AB909FF92}" srcOrd="0" destOrd="0" presId="urn:microsoft.com/office/officeart/2008/layout/NameandTitleOrganizationalChart"/>
    <dgm:cxn modelId="{5ADE0051-4FE0-4ADD-ABAF-05CDC8709CD8}" srcId="{23B118AF-B0CE-431D-9C28-556D45DC9AC0}" destId="{6F36E017-09BD-4F84-9A03-BB6A316654AA}" srcOrd="0" destOrd="0" parTransId="{78008658-DE55-4DAA-B889-A5E24B6B2D28}" sibTransId="{D8C6FCCB-0EE6-4D01-ADDE-BDE5B93EE972}"/>
    <dgm:cxn modelId="{CEBD7AEC-FC21-47BD-AD37-2348E62C8591}" type="presOf" srcId="{6F36E017-09BD-4F84-9A03-BB6A316654AA}" destId="{FAA63D2A-2F6E-42DA-BA04-B81FBA365A54}" srcOrd="1" destOrd="0" presId="urn:microsoft.com/office/officeart/2008/layout/NameandTitleOrganizationalChart"/>
    <dgm:cxn modelId="{242D8B9D-A8EB-45B6-ACE2-6279E2F0E45C}" type="presOf" srcId="{6F36E017-09BD-4F84-9A03-BB6A316654AA}" destId="{5E8C73DD-574D-4DAC-A464-76C045308BF7}" srcOrd="0" destOrd="0" presId="urn:microsoft.com/office/officeart/2008/layout/NameandTitleOrganizationalChart"/>
    <dgm:cxn modelId="{6F40E860-2EE7-4493-81B9-41E2DBF2F1E6}" type="presOf" srcId="{77CB8528-E7B3-4834-A17E-2407388A2A32}" destId="{5B260616-B564-4080-BF6B-D1425933B246}" srcOrd="0" destOrd="0" presId="urn:microsoft.com/office/officeart/2008/layout/NameandTitleOrganizationalChart"/>
    <dgm:cxn modelId="{D41CACB4-4770-4F76-887B-875C2D6A6735}" type="presOf" srcId="{5B6CF897-C162-44A1-8E90-6F8A17154947}" destId="{CF1EB47C-D4E9-488F-8E64-C3A1A8F373B1}" srcOrd="1" destOrd="0" presId="urn:microsoft.com/office/officeart/2008/layout/NameandTitleOrganizationalChart"/>
    <dgm:cxn modelId="{08971808-032A-4F37-8D61-CDBDBEE46E27}" type="presParOf" srcId="{EEC284C8-4751-4C50-9E76-F2DB24F8F3B2}" destId="{67A6A8E0-A95B-4F29-A4F8-172D4692637A}" srcOrd="0" destOrd="0" presId="urn:microsoft.com/office/officeart/2008/layout/NameandTitleOrganizationalChart"/>
    <dgm:cxn modelId="{129CD9A1-54D2-46FC-B9AC-D4BD789872C7}" type="presParOf" srcId="{67A6A8E0-A95B-4F29-A4F8-172D4692637A}" destId="{9A7460A7-1AF2-4F4C-846D-E07DD1D4E13F}" srcOrd="0" destOrd="0" presId="urn:microsoft.com/office/officeart/2008/layout/NameandTitleOrganizationalChart"/>
    <dgm:cxn modelId="{76227A7B-B553-4C93-9A1D-D6B342EAC2C2}" type="presParOf" srcId="{9A7460A7-1AF2-4F4C-846D-E07DD1D4E13F}" destId="{3BFE61D4-B2F7-4160-B1D2-F63E7A90E61A}" srcOrd="0" destOrd="0" presId="urn:microsoft.com/office/officeart/2008/layout/NameandTitleOrganizationalChart"/>
    <dgm:cxn modelId="{87504B8F-C726-485B-B2B9-D842AB3A6BF0}" type="presParOf" srcId="{9A7460A7-1AF2-4F4C-846D-E07DD1D4E13F}" destId="{7191B309-1C82-46E4-A6CD-3D668E5FD7B8}" srcOrd="1" destOrd="0" presId="urn:microsoft.com/office/officeart/2008/layout/NameandTitleOrganizationalChart"/>
    <dgm:cxn modelId="{29A3733E-0A74-43B6-BE13-D7C1330A9B7F}" type="presParOf" srcId="{9A7460A7-1AF2-4F4C-846D-E07DD1D4E13F}" destId="{14FEC2E0-F098-41A2-9C54-78F5B590E001}" srcOrd="2" destOrd="0" presId="urn:microsoft.com/office/officeart/2008/layout/NameandTitleOrganizationalChart"/>
    <dgm:cxn modelId="{BBE0570D-CA7A-4AAF-85A3-F2D42F17CF2B}" type="presParOf" srcId="{67A6A8E0-A95B-4F29-A4F8-172D4692637A}" destId="{5CDF5505-3DDC-4130-803D-EEE7FDFDC502}" srcOrd="1" destOrd="0" presId="urn:microsoft.com/office/officeart/2008/layout/NameandTitleOrganizationalChart"/>
    <dgm:cxn modelId="{D78DB0D3-85B9-40BF-9AE6-9F4435676841}" type="presParOf" srcId="{5CDF5505-3DDC-4130-803D-EEE7FDFDC502}" destId="{6A30BD79-BB55-431E-A0B4-27DA4A40BD51}" srcOrd="0" destOrd="0" presId="urn:microsoft.com/office/officeart/2008/layout/NameandTitleOrganizationalChart"/>
    <dgm:cxn modelId="{48471517-FD5E-40D5-A4B7-0464E48B2748}" type="presParOf" srcId="{5CDF5505-3DDC-4130-803D-EEE7FDFDC502}" destId="{93569FA5-CA92-4DAB-9611-4CCDFB53FF1A}" srcOrd="1" destOrd="0" presId="urn:microsoft.com/office/officeart/2008/layout/NameandTitleOrganizationalChart"/>
    <dgm:cxn modelId="{1A875A62-D513-4AEA-87A9-FF07D3356386}" type="presParOf" srcId="{93569FA5-CA92-4DAB-9611-4CCDFB53FF1A}" destId="{7612EF9E-4F68-4B8A-A1B5-AC4D6271C850}" srcOrd="0" destOrd="0" presId="urn:microsoft.com/office/officeart/2008/layout/NameandTitleOrganizationalChart"/>
    <dgm:cxn modelId="{4E23D687-0CA8-460C-B848-EA114591242C}" type="presParOf" srcId="{7612EF9E-4F68-4B8A-A1B5-AC4D6271C850}" destId="{5E8C73DD-574D-4DAC-A464-76C045308BF7}" srcOrd="0" destOrd="0" presId="urn:microsoft.com/office/officeart/2008/layout/NameandTitleOrganizationalChart"/>
    <dgm:cxn modelId="{5C5C3379-044F-4484-A722-7034647B3DBE}" type="presParOf" srcId="{7612EF9E-4F68-4B8A-A1B5-AC4D6271C850}" destId="{9609782D-33C7-49CA-A6DC-082F7FBA6F40}" srcOrd="1" destOrd="0" presId="urn:microsoft.com/office/officeart/2008/layout/NameandTitleOrganizationalChart"/>
    <dgm:cxn modelId="{1B11529B-6C62-4BBE-923F-EB97887683B7}" type="presParOf" srcId="{7612EF9E-4F68-4B8A-A1B5-AC4D6271C850}" destId="{FAA63D2A-2F6E-42DA-BA04-B81FBA365A54}" srcOrd="2" destOrd="0" presId="urn:microsoft.com/office/officeart/2008/layout/NameandTitleOrganizationalChart"/>
    <dgm:cxn modelId="{C1BD2E02-3E92-4357-93DD-11C38549DE30}" type="presParOf" srcId="{93569FA5-CA92-4DAB-9611-4CCDFB53FF1A}" destId="{8017C798-E10C-479B-A8CC-E70CCF327D8F}" srcOrd="1" destOrd="0" presId="urn:microsoft.com/office/officeart/2008/layout/NameandTitleOrganizationalChart"/>
    <dgm:cxn modelId="{8302CD4A-8C9D-4D01-B903-F231BAE883AF}" type="presParOf" srcId="{93569FA5-CA92-4DAB-9611-4CCDFB53FF1A}" destId="{6C06BE0F-1326-4F56-A631-73037EF1DAC2}" srcOrd="2" destOrd="0" presId="urn:microsoft.com/office/officeart/2008/layout/NameandTitleOrganizationalChart"/>
    <dgm:cxn modelId="{3975360D-33BC-4C03-8105-AB54F8394730}" type="presParOf" srcId="{5CDF5505-3DDC-4130-803D-EEE7FDFDC502}" destId="{CBE7F9FA-E82B-411C-8833-E362C04051A7}" srcOrd="2" destOrd="0" presId="urn:microsoft.com/office/officeart/2008/layout/NameandTitleOrganizationalChart"/>
    <dgm:cxn modelId="{C18CE787-1E62-4FA6-81DD-60EC444CE4DD}" type="presParOf" srcId="{5CDF5505-3DDC-4130-803D-EEE7FDFDC502}" destId="{A7B04CD4-B07A-4EF5-8FE9-C3DDF5F007A3}" srcOrd="3" destOrd="0" presId="urn:microsoft.com/office/officeart/2008/layout/NameandTitleOrganizationalChart"/>
    <dgm:cxn modelId="{546553CD-0AE2-4F51-8348-C06D61D7AAD7}" type="presParOf" srcId="{A7B04CD4-B07A-4EF5-8FE9-C3DDF5F007A3}" destId="{BD8F444A-7932-4207-B3E6-6C814E175094}" srcOrd="0" destOrd="0" presId="urn:microsoft.com/office/officeart/2008/layout/NameandTitleOrganizationalChart"/>
    <dgm:cxn modelId="{1D333722-9C14-4EB0-9EA4-5519A7D362A5}" type="presParOf" srcId="{BD8F444A-7932-4207-B3E6-6C814E175094}" destId="{E8F55F6F-67C0-4BD7-84FB-015CC6EC8429}" srcOrd="0" destOrd="0" presId="urn:microsoft.com/office/officeart/2008/layout/NameandTitleOrganizationalChart"/>
    <dgm:cxn modelId="{13F2FBBD-BCEC-4DE6-9922-D08972AF98CB}" type="presParOf" srcId="{BD8F444A-7932-4207-B3E6-6C814E175094}" destId="{141A63F1-5DE8-4033-9C37-3CC8C7300291}" srcOrd="1" destOrd="0" presId="urn:microsoft.com/office/officeart/2008/layout/NameandTitleOrganizationalChart"/>
    <dgm:cxn modelId="{F4C48C7E-F5F7-4BAD-A60B-069C259E29EA}" type="presParOf" srcId="{BD8F444A-7932-4207-B3E6-6C814E175094}" destId="{CF1EB47C-D4E9-488F-8E64-C3A1A8F373B1}" srcOrd="2" destOrd="0" presId="urn:microsoft.com/office/officeart/2008/layout/NameandTitleOrganizationalChart"/>
    <dgm:cxn modelId="{FA29270C-3F70-4E50-A5CC-B669644B0749}" type="presParOf" srcId="{A7B04CD4-B07A-4EF5-8FE9-C3DDF5F007A3}" destId="{B3526336-866F-4B39-BA09-AD46D96B3DF5}" srcOrd="1" destOrd="0" presId="urn:microsoft.com/office/officeart/2008/layout/NameandTitleOrganizationalChart"/>
    <dgm:cxn modelId="{9897C2F1-268D-49D8-A484-C600625BA9C0}" type="presParOf" srcId="{A7B04CD4-B07A-4EF5-8FE9-C3DDF5F007A3}" destId="{314B2E92-620F-48D1-8601-51AEF62BB24D}" srcOrd="2" destOrd="0" presId="urn:microsoft.com/office/officeart/2008/layout/NameandTitleOrganizationalChart"/>
    <dgm:cxn modelId="{9DE504EC-209F-4069-9B46-E99FCFF13855}" type="presParOf" srcId="{5CDF5505-3DDC-4130-803D-EEE7FDFDC502}" destId="{1B055EDB-6CBD-4C12-8DDD-188AB909FF92}" srcOrd="4" destOrd="0" presId="urn:microsoft.com/office/officeart/2008/layout/NameandTitleOrganizationalChart"/>
    <dgm:cxn modelId="{E8E6669F-F326-42A6-A2C7-C55CA6B26FAA}" type="presParOf" srcId="{5CDF5505-3DDC-4130-803D-EEE7FDFDC502}" destId="{82B92B62-944B-4EFF-9985-BA58AA128696}" srcOrd="5" destOrd="0" presId="urn:microsoft.com/office/officeart/2008/layout/NameandTitleOrganizationalChart"/>
    <dgm:cxn modelId="{F8CB3EE8-CE04-4946-A85F-469E2562C3D8}" type="presParOf" srcId="{82B92B62-944B-4EFF-9985-BA58AA128696}" destId="{2022877D-D47B-4A9E-BA29-EC7F62D03530}" srcOrd="0" destOrd="0" presId="urn:microsoft.com/office/officeart/2008/layout/NameandTitleOrganizationalChart"/>
    <dgm:cxn modelId="{8709ADC9-9475-4DA0-8D3F-2966E2255D94}" type="presParOf" srcId="{2022877D-D47B-4A9E-BA29-EC7F62D03530}" destId="{5B260616-B564-4080-BF6B-D1425933B246}" srcOrd="0" destOrd="0" presId="urn:microsoft.com/office/officeart/2008/layout/NameandTitleOrganizationalChart"/>
    <dgm:cxn modelId="{2FA7BA72-E186-42C0-856E-A16044430394}" type="presParOf" srcId="{2022877D-D47B-4A9E-BA29-EC7F62D03530}" destId="{866736B3-E55F-4DEF-98F6-54F34BB9449B}" srcOrd="1" destOrd="0" presId="urn:microsoft.com/office/officeart/2008/layout/NameandTitleOrganizationalChart"/>
    <dgm:cxn modelId="{FC96109A-AFEE-44B4-AD89-C0BA37CFF6B9}" type="presParOf" srcId="{2022877D-D47B-4A9E-BA29-EC7F62D03530}" destId="{66DAB9D0-B720-401B-82FB-0F38EA5CF846}" srcOrd="2" destOrd="0" presId="urn:microsoft.com/office/officeart/2008/layout/NameandTitleOrganizationalChart"/>
    <dgm:cxn modelId="{369ACFF4-039E-46E6-B60C-A1906EB7F482}" type="presParOf" srcId="{82B92B62-944B-4EFF-9985-BA58AA128696}" destId="{FC9CBC82-590D-4E3A-B606-AEF91E7F037D}" srcOrd="1" destOrd="0" presId="urn:microsoft.com/office/officeart/2008/layout/NameandTitleOrganizationalChart"/>
    <dgm:cxn modelId="{2FBA35F8-659C-4925-9705-AC7DF70C5C83}" type="presParOf" srcId="{82B92B62-944B-4EFF-9985-BA58AA128696}" destId="{074CEBE7-8F21-4A67-93AB-0D9222804188}" srcOrd="2" destOrd="0" presId="urn:microsoft.com/office/officeart/2008/layout/NameandTitleOrganizationalChart"/>
    <dgm:cxn modelId="{AF62034D-5616-4D0C-A20F-50541C103151}" type="presParOf" srcId="{5CDF5505-3DDC-4130-803D-EEE7FDFDC502}" destId="{A737E869-860F-4C1C-80FA-DEB946F9A033}" srcOrd="6" destOrd="0" presId="urn:microsoft.com/office/officeart/2008/layout/NameandTitleOrganizationalChart"/>
    <dgm:cxn modelId="{B72C14A3-C706-4DE2-95BB-31343B0B3428}" type="presParOf" srcId="{5CDF5505-3DDC-4130-803D-EEE7FDFDC502}" destId="{A1C89958-BA26-4E28-8360-EB4FC5C07B05}" srcOrd="7" destOrd="0" presId="urn:microsoft.com/office/officeart/2008/layout/NameandTitleOrganizationalChart"/>
    <dgm:cxn modelId="{F50052D2-8BA9-4016-8CFD-3E66DDA91CE6}" type="presParOf" srcId="{A1C89958-BA26-4E28-8360-EB4FC5C07B05}" destId="{1E9ADBC5-8106-4DE6-A7E7-15E82F3CD1FF}" srcOrd="0" destOrd="0" presId="urn:microsoft.com/office/officeart/2008/layout/NameandTitleOrganizationalChart"/>
    <dgm:cxn modelId="{D7B67A25-4EE8-4DF2-9B7D-E725CF47E085}" type="presParOf" srcId="{1E9ADBC5-8106-4DE6-A7E7-15E82F3CD1FF}" destId="{09BD8830-4D86-4DC1-95DF-EB08AA93A4F2}" srcOrd="0" destOrd="0" presId="urn:microsoft.com/office/officeart/2008/layout/NameandTitleOrganizationalChart"/>
    <dgm:cxn modelId="{75EA31EB-1640-49E4-A6E9-8FFD7D8AD558}" type="presParOf" srcId="{1E9ADBC5-8106-4DE6-A7E7-15E82F3CD1FF}" destId="{0DDD8699-4040-41FA-BEAF-B102D5E7B5A4}" srcOrd="1" destOrd="0" presId="urn:microsoft.com/office/officeart/2008/layout/NameandTitleOrganizationalChart"/>
    <dgm:cxn modelId="{7727722F-BE33-4B0A-AAE3-B993B9BDB9B5}" type="presParOf" srcId="{1E9ADBC5-8106-4DE6-A7E7-15E82F3CD1FF}" destId="{CE104E00-97AC-44CD-81DC-3AE8506C2ABF}" srcOrd="2" destOrd="0" presId="urn:microsoft.com/office/officeart/2008/layout/NameandTitleOrganizationalChart"/>
    <dgm:cxn modelId="{9E7EEC27-B30D-4693-9A02-76854FD4FD67}" type="presParOf" srcId="{A1C89958-BA26-4E28-8360-EB4FC5C07B05}" destId="{2D15E5E3-4B34-4F8A-9148-464000396996}" srcOrd="1" destOrd="0" presId="urn:microsoft.com/office/officeart/2008/layout/NameandTitleOrganizationalChart"/>
    <dgm:cxn modelId="{C2429087-5A4B-42DF-A3C4-1F19A3067E03}" type="presParOf" srcId="{A1C89958-BA26-4E28-8360-EB4FC5C07B05}" destId="{3640F1C4-34FA-484C-9E6E-2A307C589B33}" srcOrd="2" destOrd="0" presId="urn:microsoft.com/office/officeart/2008/layout/NameandTitleOrganizationalChart"/>
    <dgm:cxn modelId="{5BEC10EB-1F8A-4DE4-8F21-DAA89255CDE0}" type="presParOf" srcId="{67A6A8E0-A95B-4F29-A4F8-172D4692637A}" destId="{48F756D5-2768-4FDB-BC7C-97F9ACBD1C6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7E869-860F-4C1C-80FA-DEB946F9A033}">
      <dsp:nvSpPr>
        <dsp:cNvPr id="0" name=""/>
        <dsp:cNvSpPr/>
      </dsp:nvSpPr>
      <dsp:spPr>
        <a:xfrm>
          <a:off x="4402064" y="1495921"/>
          <a:ext cx="3562775" cy="496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680"/>
              </a:lnTo>
              <a:lnTo>
                <a:pt x="3562775" y="286680"/>
              </a:lnTo>
              <a:lnTo>
                <a:pt x="3562775" y="496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55EDB-6CBD-4C12-8DDD-188AB909FF92}">
      <dsp:nvSpPr>
        <dsp:cNvPr id="0" name=""/>
        <dsp:cNvSpPr/>
      </dsp:nvSpPr>
      <dsp:spPr>
        <a:xfrm>
          <a:off x="4402064" y="1495921"/>
          <a:ext cx="1227395" cy="496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680"/>
              </a:lnTo>
              <a:lnTo>
                <a:pt x="1227395" y="286680"/>
              </a:lnTo>
              <a:lnTo>
                <a:pt x="1227395" y="496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7F9FA-E82B-411C-8833-E362C04051A7}">
      <dsp:nvSpPr>
        <dsp:cNvPr id="0" name=""/>
        <dsp:cNvSpPr/>
      </dsp:nvSpPr>
      <dsp:spPr>
        <a:xfrm>
          <a:off x="3294080" y="1495921"/>
          <a:ext cx="1107983" cy="496975"/>
        </a:xfrm>
        <a:custGeom>
          <a:avLst/>
          <a:gdLst/>
          <a:ahLst/>
          <a:cxnLst/>
          <a:rect l="0" t="0" r="0" b="0"/>
          <a:pathLst>
            <a:path>
              <a:moveTo>
                <a:pt x="1107983" y="0"/>
              </a:moveTo>
              <a:lnTo>
                <a:pt x="1107983" y="286680"/>
              </a:lnTo>
              <a:lnTo>
                <a:pt x="0" y="286680"/>
              </a:lnTo>
              <a:lnTo>
                <a:pt x="0" y="496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0BD79-BB55-431E-A0B4-27DA4A40BD51}">
      <dsp:nvSpPr>
        <dsp:cNvPr id="0" name=""/>
        <dsp:cNvSpPr/>
      </dsp:nvSpPr>
      <dsp:spPr>
        <a:xfrm>
          <a:off x="958701" y="1495921"/>
          <a:ext cx="3443362" cy="496975"/>
        </a:xfrm>
        <a:custGeom>
          <a:avLst/>
          <a:gdLst/>
          <a:ahLst/>
          <a:cxnLst/>
          <a:rect l="0" t="0" r="0" b="0"/>
          <a:pathLst>
            <a:path>
              <a:moveTo>
                <a:pt x="3443362" y="0"/>
              </a:moveTo>
              <a:lnTo>
                <a:pt x="3443362" y="286680"/>
              </a:lnTo>
              <a:lnTo>
                <a:pt x="0" y="286680"/>
              </a:lnTo>
              <a:lnTo>
                <a:pt x="0" y="496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E61D4-B2F7-4160-B1D2-F63E7A90E61A}">
      <dsp:nvSpPr>
        <dsp:cNvPr id="0" name=""/>
        <dsp:cNvSpPr/>
      </dsp:nvSpPr>
      <dsp:spPr>
        <a:xfrm>
          <a:off x="3531705" y="594655"/>
          <a:ext cx="1740716" cy="90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717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Проректор по воспитательной и социальной работе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1705" y="594655"/>
        <a:ext cx="1740716" cy="901265"/>
      </dsp:txXfrm>
    </dsp:sp>
    <dsp:sp modelId="{7191B309-1C82-46E4-A6CD-3D668E5FD7B8}">
      <dsp:nvSpPr>
        <dsp:cNvPr id="0" name=""/>
        <dsp:cNvSpPr/>
      </dsp:nvSpPr>
      <dsp:spPr>
        <a:xfrm>
          <a:off x="3773150" y="1341696"/>
          <a:ext cx="1800607" cy="2513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312 мероприятий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73150" y="1341696"/>
        <a:ext cx="1800607" cy="251306"/>
      </dsp:txXfrm>
    </dsp:sp>
    <dsp:sp modelId="{5E8C73DD-574D-4DAC-A464-76C045308BF7}">
      <dsp:nvSpPr>
        <dsp:cNvPr id="0" name=""/>
        <dsp:cNvSpPr/>
      </dsp:nvSpPr>
      <dsp:spPr>
        <a:xfrm>
          <a:off x="88343" y="1992897"/>
          <a:ext cx="1740716" cy="90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717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Отдел воспитательной и социальной работы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343" y="1992897"/>
        <a:ext cx="1740716" cy="901265"/>
      </dsp:txXfrm>
    </dsp:sp>
    <dsp:sp modelId="{9609782D-33C7-49CA-A6DC-082F7FBA6F40}">
      <dsp:nvSpPr>
        <dsp:cNvPr id="0" name=""/>
        <dsp:cNvSpPr/>
      </dsp:nvSpPr>
      <dsp:spPr>
        <a:xfrm>
          <a:off x="436486" y="2693882"/>
          <a:ext cx="1566645" cy="3004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78 мероприятий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486" y="2693882"/>
        <a:ext cx="1566645" cy="300421"/>
      </dsp:txXfrm>
    </dsp:sp>
    <dsp:sp modelId="{E8F55F6F-67C0-4BD7-84FB-015CC6EC8429}">
      <dsp:nvSpPr>
        <dsp:cNvPr id="0" name=""/>
        <dsp:cNvSpPr/>
      </dsp:nvSpPr>
      <dsp:spPr>
        <a:xfrm>
          <a:off x="2423722" y="1992897"/>
          <a:ext cx="1740716" cy="90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717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Отдел по культурно-массовой работе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3722" y="1992897"/>
        <a:ext cx="1740716" cy="901265"/>
      </dsp:txXfrm>
    </dsp:sp>
    <dsp:sp modelId="{141A63F1-5DE8-4033-9C37-3CC8C7300291}">
      <dsp:nvSpPr>
        <dsp:cNvPr id="0" name=""/>
        <dsp:cNvSpPr/>
      </dsp:nvSpPr>
      <dsp:spPr>
        <a:xfrm>
          <a:off x="2771865" y="2693882"/>
          <a:ext cx="1566645" cy="3004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71 мероприятие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1865" y="2693882"/>
        <a:ext cx="1566645" cy="300421"/>
      </dsp:txXfrm>
    </dsp:sp>
    <dsp:sp modelId="{5B260616-B564-4080-BF6B-D1425933B246}">
      <dsp:nvSpPr>
        <dsp:cNvPr id="0" name=""/>
        <dsp:cNvSpPr/>
      </dsp:nvSpPr>
      <dsp:spPr>
        <a:xfrm>
          <a:off x="4759101" y="1992897"/>
          <a:ext cx="1740716" cy="90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717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Отдел по связям с общественностью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59101" y="1992897"/>
        <a:ext cx="1740716" cy="901265"/>
      </dsp:txXfrm>
    </dsp:sp>
    <dsp:sp modelId="{866736B3-E55F-4DEF-98F6-54F34BB9449B}">
      <dsp:nvSpPr>
        <dsp:cNvPr id="0" name=""/>
        <dsp:cNvSpPr/>
      </dsp:nvSpPr>
      <dsp:spPr>
        <a:xfrm>
          <a:off x="5107245" y="2693882"/>
          <a:ext cx="1566645" cy="3004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23 мероприятия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07245" y="2693882"/>
        <a:ext cx="1566645" cy="300421"/>
      </dsp:txXfrm>
    </dsp:sp>
    <dsp:sp modelId="{09BD8830-4D86-4DC1-95DF-EB08AA93A4F2}">
      <dsp:nvSpPr>
        <dsp:cNvPr id="0" name=""/>
        <dsp:cNvSpPr/>
      </dsp:nvSpPr>
      <dsp:spPr>
        <a:xfrm>
          <a:off x="7094481" y="1992897"/>
          <a:ext cx="1740716" cy="90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7179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Кафедра физической культуры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94481" y="1992897"/>
        <a:ext cx="1740716" cy="901265"/>
      </dsp:txXfrm>
    </dsp:sp>
    <dsp:sp modelId="{0DDD8699-4040-41FA-BEAF-B102D5E7B5A4}">
      <dsp:nvSpPr>
        <dsp:cNvPr id="0" name=""/>
        <dsp:cNvSpPr/>
      </dsp:nvSpPr>
      <dsp:spPr>
        <a:xfrm>
          <a:off x="7425211" y="2683244"/>
          <a:ext cx="1601471" cy="3216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140 мероприятий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25211" y="2683244"/>
        <a:ext cx="1601471" cy="321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9B059-298D-47A5-8E68-46E7F83D3750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49ECC-C002-4E6C-8DFA-3F0EAB16F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8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6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8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92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12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46" algn="l" defTabSz="914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45A2-1E87-456F-B9B7-D0DB7B0617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562DA-C0C9-4E74-AF31-83490AAFC1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3601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8EE2-EB7E-4AA1-9081-7C56088B4F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740E-E1A1-4231-8188-F073CCADC0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784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584DE-287B-4039-9AD8-D6B3EE009D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7072-E88F-4BFF-BF3B-E2B4199307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499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66AFB-60D7-47D8-A56D-F5F9E1D7E8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2FB2A-61A4-4735-B9BD-7A615EA2CF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831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11381-8F79-4133-B54A-C2E144AB25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99906-396B-4C00-B6CF-D05F2C9843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66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81658-CFCE-4581-BC3C-39CE08FE1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4CAE-263D-4B9F-B025-98F6D02A9B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04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A6CC-09EA-4633-8150-3421B0F2F7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F0CA-CB3E-42D9-843A-4B4486F25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475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C5ACB-5F12-4E2A-8BA4-1DD98762CB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26A1C-806E-40BE-BB1C-FBEB8675B9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21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2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80" indent="0">
              <a:buNone/>
              <a:defRPr sz="2000"/>
            </a:lvl5pPr>
            <a:lvl6pPr marL="2285092" indent="0">
              <a:buNone/>
              <a:defRPr sz="2000"/>
            </a:lvl6pPr>
            <a:lvl7pPr marL="2742112" indent="0">
              <a:buNone/>
              <a:defRPr sz="2000"/>
            </a:lvl7pPr>
            <a:lvl8pPr marL="3199130" indent="0">
              <a:buNone/>
              <a:defRPr sz="2000"/>
            </a:lvl8pPr>
            <a:lvl9pPr marL="365614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2F81-2169-4E19-AC27-13C63A012C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7530C-95D3-4809-9B19-89B14BD941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57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0410-1F72-403C-BA6F-4653D60055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EC5-FD08-4717-AB5D-DC01310D84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5901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B0E9C-CCED-4CA3-934E-57021D0C6C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08648-EBDA-42A6-BA03-B6D0A548EA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416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AD3A4-DC07-451F-AB72-60841BA2A0F6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F713-9813-4073-885A-179D5E0B1B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70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AE366-2614-47BB-8805-DBC6E89978F7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02168-F5C3-494A-877F-AC41F68D67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176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0F29-2BF5-420D-AE0E-D2C782619D7D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7145E-1C64-43DE-A890-FFF6596F4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213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B9F8-26DB-4113-9401-BC60CF14BC3E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FBE9-3BC9-4BBF-80C3-5BA40795B1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509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D2D3-767A-4C39-91F7-6DFCD80CC74D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95C8-4F2A-41E6-9CC0-9D5B8FA377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9234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89B8-E1D5-4A25-9BD5-7032D46AF380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E116-E184-4B93-A656-DB4D093237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4216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2045-86BB-4108-B0AC-C5468DF77241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96E61-DA3C-4CC6-AB45-C6E2294AB7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2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A26E-DE13-4E70-8AE8-4231C7A42E56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CF4B9-042A-4133-9F2F-5B6576BEC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381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2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80" indent="0">
              <a:buNone/>
              <a:defRPr sz="2000"/>
            </a:lvl5pPr>
            <a:lvl6pPr marL="2285092" indent="0">
              <a:buNone/>
              <a:defRPr sz="2000"/>
            </a:lvl6pPr>
            <a:lvl7pPr marL="2742112" indent="0">
              <a:buNone/>
              <a:defRPr sz="2000"/>
            </a:lvl7pPr>
            <a:lvl8pPr marL="3199130" indent="0">
              <a:buNone/>
              <a:defRPr sz="2000"/>
            </a:lvl8pPr>
            <a:lvl9pPr marL="365614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F6C0-1884-4A88-AFD6-616BA43F6DF8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A37DA-23AE-42AA-865B-A37138143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618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BCE53-C75D-4F52-812E-501239B25ECB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B359-D34E-4112-BE7A-DB5D5F328F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000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38CF-C173-433E-ACBD-BAD6C7CAE6E8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DF24-6995-455E-9EDD-70619218F6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03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80" indent="0">
              <a:buNone/>
              <a:defRPr sz="1600" b="1"/>
            </a:lvl5pPr>
            <a:lvl6pPr marL="2285092" indent="0">
              <a:buNone/>
              <a:defRPr sz="1600" b="1"/>
            </a:lvl6pPr>
            <a:lvl7pPr marL="2742112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1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80" indent="0">
              <a:buNone/>
              <a:defRPr sz="2000"/>
            </a:lvl5pPr>
            <a:lvl6pPr marL="2285092" indent="0">
              <a:buNone/>
              <a:defRPr sz="2000"/>
            </a:lvl6pPr>
            <a:lvl7pPr marL="2742112" indent="0">
              <a:buNone/>
              <a:defRPr sz="2000"/>
            </a:lvl7pPr>
            <a:lvl8pPr marL="3199130" indent="0">
              <a:buNone/>
              <a:defRPr sz="2000"/>
            </a:lvl8pPr>
            <a:lvl9pPr marL="36561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80" indent="0">
              <a:buNone/>
              <a:defRPr sz="900"/>
            </a:lvl5pPr>
            <a:lvl6pPr marL="2285092" indent="0">
              <a:buNone/>
              <a:defRPr sz="900"/>
            </a:lvl6pPr>
            <a:lvl7pPr marL="2742112" indent="0">
              <a:buNone/>
              <a:defRPr sz="900"/>
            </a:lvl7pPr>
            <a:lvl8pPr marL="3199130" indent="0">
              <a:buNone/>
              <a:defRPr sz="900"/>
            </a:lvl8pPr>
            <a:lvl9pPr marL="36561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3" tIns="45702" rIns="91403" bIns="457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4" indent="-342764" algn="l" defTabSz="914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8" algn="l" defTabSz="9140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6" indent="-228510" algn="l" defTabSz="9140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4" indent="-228510" algn="l" defTabSz="9140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01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23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4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9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E0C1F3-D2D5-4060-9095-3B44A034C4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881C0-D9A3-4903-AD5C-343AE4BE40D2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8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64" indent="-34276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6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4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01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23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4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9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FC73EF-F03B-4098-80FB-9CA5602E261A}" type="datetimeFigureOut">
              <a:rPr lang="ru-RU"/>
              <a:pPr>
                <a:defRPr/>
              </a:pPr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BBAD63-5901-40E1-A829-AA74A2A241C3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64" indent="-34276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6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4" indent="-228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01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23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4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0" indent="-228510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9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2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7765" name="Rectangle 9"/>
          <p:cNvSpPr>
            <a:spLocks noChangeArrowheads="1"/>
          </p:cNvSpPr>
          <p:nvPr/>
        </p:nvSpPr>
        <p:spPr bwMode="auto">
          <a:xfrm>
            <a:off x="7" y="2041998"/>
            <a:ext cx="184705" cy="37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3" tIns="45702" rIns="91403" bIns="45702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</a:t>
            </a:r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  <a:p>
            <a:pPr>
              <a:defRPr/>
            </a:pP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764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26082108"/>
              </p:ext>
            </p:extLst>
          </p:nvPr>
        </p:nvGraphicFramePr>
        <p:xfrm>
          <a:off x="72047" y="1412875"/>
          <a:ext cx="911502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-12528" y="1314302"/>
            <a:ext cx="9144001" cy="614945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Количество мероприятий за 2018-2019 учебный год</a:t>
            </a:r>
          </a:p>
          <a:p>
            <a:pPr>
              <a:defRPr/>
            </a:pP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83524"/>
            <a:ext cx="367240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/>
          <a:stretch/>
        </p:blipFill>
        <p:spPr bwMode="auto">
          <a:xfrm>
            <a:off x="92359" y="4883521"/>
            <a:ext cx="2513776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2671" r="10391" b="8009"/>
          <a:stretch/>
        </p:blipFill>
        <p:spPr bwMode="auto">
          <a:xfrm>
            <a:off x="6456458" y="4883524"/>
            <a:ext cx="259387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4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595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7958" y="1306129"/>
            <a:ext cx="8928099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КРУПНЫЕ СПОРТИВНЫЕ МЕРОПРИЯТИЯ</a:t>
            </a: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3023835" y="1783128"/>
            <a:ext cx="3096344" cy="86173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Летние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спортивные семейные старты-Университет - моя </a:t>
            </a: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семья!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75" name="Picture 2" descr="https://4.bp.blogspot.com/-k76HFm_L8U0/VthtwEm2X-I/AAAAAAAABFM/-MQkAkAMVwI/s1600/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7081" b="14168"/>
          <a:stretch/>
        </p:blipFill>
        <p:spPr bwMode="auto">
          <a:xfrm>
            <a:off x="32000" y="6192092"/>
            <a:ext cx="607778" cy="58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4063" y="6163181"/>
            <a:ext cx="8488350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Сотрудники и обучающиеся приняли участие в сдаче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дисциплин комплекса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ГТО и получили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золотых,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50 серебряных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бронзовых знаков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pp.userapi.com/c849124/v849124648/1cf945/lKxNnkf73E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1765" r="23978" b="9449"/>
          <a:stretch/>
        </p:blipFill>
        <p:spPr bwMode="auto">
          <a:xfrm>
            <a:off x="143171" y="1790179"/>
            <a:ext cx="2795951" cy="176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1" y="3775084"/>
            <a:ext cx="2795951" cy="185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3009794" y="2673871"/>
            <a:ext cx="3096344" cy="106179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Сборная БГМУ по кикбоксингу – заняла общекомандное</a:t>
            </a:r>
            <a:endParaRPr lang="ru-RU" sz="1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место в Универсиаде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Республики Башкортостан </a:t>
            </a:r>
            <a:endParaRPr lang="ru-RU" sz="1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13834"/>
          <a:stretch/>
        </p:blipFill>
        <p:spPr bwMode="auto">
          <a:xfrm>
            <a:off x="6168493" y="1790179"/>
            <a:ext cx="2860822" cy="176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74" y="3775084"/>
            <a:ext cx="2867564" cy="185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3003291" y="3775084"/>
            <a:ext cx="3096344" cy="10156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XIV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Республиканский турнир по мини-футболу среди медицинских работников, посвященный памяти профессора И.А. Сафина</a:t>
            </a: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3009794" y="4822257"/>
            <a:ext cx="3096344" cy="124645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спорта среди студентов и </a:t>
            </a: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ППС фармацевтического факультета, посвященный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100- </a:t>
            </a:r>
            <a:r>
              <a:rPr lang="ru-RU" sz="15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6626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698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3059898" y="1349520"/>
            <a:ext cx="5832581" cy="10771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2018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учебном году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количество студентов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вовлеченных в воспитательную работу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возросло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 30% до 35% 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396" y="1039814"/>
            <a:ext cx="2814637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831" y="2486326"/>
            <a:ext cx="5832648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33 благодарственных письма за организацию и проведение мероприятий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98" y="3215029"/>
            <a:ext cx="5832582" cy="35932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>
              <a:defRPr/>
            </a:pP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рамках XIV </a:t>
            </a: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ежегодного фестиваля искусств студентов-медиков и медицинских работников проходил конкурс </a:t>
            </a: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Журналистика. Редакция </a:t>
            </a: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газеты «Медик» БГМУ награждена Дипломом I степени в номинации «Журналистика» «Регулярное печатное издание</a:t>
            </a: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endParaRPr lang="ru-RU" sz="175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еф-редактор </a:t>
            </a: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газеты </a:t>
            </a:r>
            <a:r>
              <a:rPr lang="ru-RU" sz="175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Азамат</a:t>
            </a: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Рахимкулов</a:t>
            </a: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награжден Дипломом I степени с присвоением звания «Золотое перо - 2019» в номинации «Авторы» «Публикации в вузовских многотиражных изданиях</a:t>
            </a: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175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7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Дипломами II степени с присвоением звания «Серебряное перо - 2019» в номинации «Авторы» «Публикации в вузовских многотиражных изданиях» награждены общественные корреспонденты газеты «Медик</a:t>
            </a:r>
            <a:r>
              <a:rPr lang="ru-RU" sz="175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75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" y="4077072"/>
            <a:ext cx="86668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20" y="4054512"/>
            <a:ext cx="86668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51" y="4056713"/>
            <a:ext cx="863572" cy="121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0" y="5592628"/>
            <a:ext cx="1114690" cy="121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07" y="5592628"/>
            <a:ext cx="1081029" cy="121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\\172.31.5.249\обменка2\Благписьма\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257" y="1284983"/>
            <a:ext cx="912131" cy="12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72.31.5.249\обменка2\Благписьма\4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/>
          <a:stretch/>
        </p:blipFill>
        <p:spPr bwMode="auto">
          <a:xfrm rot="5400000">
            <a:off x="1844177" y="1269902"/>
            <a:ext cx="988178" cy="13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72.31.5.249\обменка2\Благписьма\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5" y="2435365"/>
            <a:ext cx="881393" cy="124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72.31.5.249\обменка2\Благписьма\2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72" y="2456163"/>
            <a:ext cx="866687" cy="12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72.31.5.249\обменка2\Благписьма\3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117" b="2123"/>
          <a:stretch/>
        </p:blipFill>
        <p:spPr bwMode="auto">
          <a:xfrm>
            <a:off x="2150351" y="2456163"/>
            <a:ext cx="859878" cy="122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698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1840" y="1317798"/>
            <a:ext cx="2814637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6"/>
          <p:cNvSpPr>
            <a:spLocks noChangeArrowheads="1"/>
          </p:cNvSpPr>
          <p:nvPr/>
        </p:nvSpPr>
        <p:spPr bwMode="auto">
          <a:xfrm>
            <a:off x="3024394" y="4725144"/>
            <a:ext cx="5832648" cy="16311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Группа в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БГМУ насчитывает около 25 тысяч подписчиков, функционирует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ru-RU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тематические группы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совокупной аудиторией более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73 тысяч подписчиков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3024393" y="1911477"/>
            <a:ext cx="5813027" cy="147729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 итогам республиканского конкурса «На лучшую организацию воспитательной работы и социально-бытовых условий проживания студентов в общежитии»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2018 году общежитие № 5 победило в номинации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«За активную работу с иностранными студентами»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3" t="10108" r="25070" b="4445"/>
          <a:stretch/>
        </p:blipFill>
        <p:spPr bwMode="auto">
          <a:xfrm>
            <a:off x="173713" y="3650400"/>
            <a:ext cx="2761983" cy="31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4214" b="1215"/>
          <a:stretch/>
        </p:blipFill>
        <p:spPr bwMode="auto">
          <a:xfrm>
            <a:off x="184803" y="1772816"/>
            <a:ext cx="2750893" cy="161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2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8788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9" y="1364253"/>
            <a:ext cx="8881479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ТРАДИЦИОННЫЕ МЕРОПРИЯТИЯ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0" y="1902340"/>
            <a:ext cx="1618701" cy="227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35" y="1924573"/>
            <a:ext cx="1658309" cy="22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00" y="1924573"/>
            <a:ext cx="1592942" cy="22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73" y="1924573"/>
            <a:ext cx="1656183" cy="22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74" y="1924573"/>
            <a:ext cx="1608757" cy="22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1" y="4419670"/>
            <a:ext cx="1592950" cy="225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35" y="4419670"/>
            <a:ext cx="1658309" cy="225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508" y="4397980"/>
            <a:ext cx="1602984" cy="22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1" y="4419669"/>
            <a:ext cx="1589750" cy="22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74" y="4397980"/>
            <a:ext cx="1603840" cy="226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9812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  <a:p>
            <a:pPr>
              <a:defRPr/>
            </a:pP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106" y="3045685"/>
            <a:ext cx="2216646" cy="13849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Иванченко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Лауреат – победитель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XIII Всероссийского молодежного форума «Моя законотворческая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инициатива»</a:t>
            </a: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2411760" y="3043370"/>
            <a:ext cx="2249054" cy="13849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Камила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Батталова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двухкратная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чемпионка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фестиваля «Физическая культура и спорт-вторая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профессия врача»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9"/>
          <a:stretch/>
        </p:blipFill>
        <p:spPr bwMode="auto">
          <a:xfrm>
            <a:off x="3000911" y="1304926"/>
            <a:ext cx="1251797" cy="173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/>
          <a:stretch/>
        </p:blipFill>
        <p:spPr bwMode="auto">
          <a:xfrm>
            <a:off x="7061308" y="1324357"/>
            <a:ext cx="1878771" cy="174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8617" r="21174" b="-1634"/>
          <a:stretch/>
        </p:blipFill>
        <p:spPr bwMode="auto">
          <a:xfrm>
            <a:off x="5111666" y="1304925"/>
            <a:ext cx="1548566" cy="181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23602" r="8811"/>
          <a:stretch/>
        </p:blipFill>
        <p:spPr bwMode="auto">
          <a:xfrm>
            <a:off x="5641675" y="4539449"/>
            <a:ext cx="2342312" cy="154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r="36823" b="25442"/>
          <a:stretch/>
        </p:blipFill>
        <p:spPr bwMode="auto">
          <a:xfrm>
            <a:off x="579371" y="1304925"/>
            <a:ext cx="1304116" cy="174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6974898" y="3045685"/>
            <a:ext cx="2018179" cy="13849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Туристический клуб БГМУ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анял 2 место в Республиканском молодежном фестивале безопасности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«Огонь в сердце»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37" y="4539449"/>
            <a:ext cx="2251373" cy="150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95536" y="6038422"/>
            <a:ext cx="3960440" cy="7386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Кашаева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Алина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Хананов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Сергей стали  лауреатами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степени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Всероссийской студенческой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весне - 2019 (г. Пермь)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79881" y="6038422"/>
            <a:ext cx="3627034" cy="7386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Медиацентр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БГМУ стал лауреатом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степени международного конкурса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видео-роликов «Волга-Янцзы» в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Ченду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(КНР)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4775999" y="3038373"/>
            <a:ext cx="2105374" cy="13949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Гузалия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Игликова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Еникеева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Кадрия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стали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Бронзовыми призерами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олимпиады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Я-профессионал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9812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  <a:p>
            <a:pPr>
              <a:defRPr/>
            </a:pP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2079325" y="2889575"/>
            <a:ext cx="1907805" cy="116951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Тансулпан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Азнагулова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бронзовый призер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Универсиады вузов РБ по гиревому спорту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27" y="4081166"/>
            <a:ext cx="2058122" cy="157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97" y="1304926"/>
            <a:ext cx="1288030" cy="15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72" y="4091680"/>
            <a:ext cx="1967056" cy="14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6" y="4099572"/>
            <a:ext cx="2267778" cy="151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08" y="1304925"/>
            <a:ext cx="1238814" cy="15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2" y="1292550"/>
            <a:ext cx="9937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2716" y="2878737"/>
            <a:ext cx="1844985" cy="11695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Раъно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Умурзакова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победительница конкурса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MISS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INTERNATIONAL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UFA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2019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0301" y="2889575"/>
            <a:ext cx="2377310" cy="11695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Розалия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Зарипова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лауреат телевизионного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конкурса башкирского танца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Байык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номинации сольный танец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6567611" y="5590705"/>
            <a:ext cx="2425824" cy="116951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Туристический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БГМУ занял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 место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турслете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студентов-медиков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России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39829" y="5590833"/>
            <a:ext cx="2448272" cy="11695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Тьюторского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движения БГМУ признан лучшим среди медицинских вузов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России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81199" y="5590704"/>
            <a:ext cx="3012851" cy="11695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Танцевальный коллектив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MedDance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занял 3 место в номинации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Best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на Чемпионате современного танца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818» в 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76" y="1327380"/>
            <a:ext cx="1252053" cy="156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27638" y="2889575"/>
            <a:ext cx="2322700" cy="11695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Аюпова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Руфина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 чемпионка мира на международном чемпионате мира по шашкам  в 2018 году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4932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4701" y="1617130"/>
            <a:ext cx="6512249" cy="9540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Государственном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собрании - Курултае Республики Башкортостан состоялась конференция «Молодежь мира за противодействие терроризму и экстремизму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8088" y="5724994"/>
            <a:ext cx="6512250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 территории БГМУ подведены итоги Всероссийской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«Тест на ВИЧ: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эскпедиция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 в Республике Башкортостан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5" y="1304924"/>
            <a:ext cx="2113534" cy="126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0" y="5483192"/>
            <a:ext cx="2098130" cy="125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0" y="4070238"/>
            <a:ext cx="2115270" cy="126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r="16120"/>
          <a:stretch/>
        </p:blipFill>
        <p:spPr bwMode="auto">
          <a:xfrm>
            <a:off x="128194" y="2651570"/>
            <a:ext cx="2133526" cy="127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38088" y="4383938"/>
            <a:ext cx="6512250" cy="954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БГМУ прошел «Диалог на равных» с министром молодежной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политики  и спорта Республики Башкортостан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Хабибовым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Русланом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Тагировичем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4700" y="2976211"/>
            <a:ext cx="6512250" cy="954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Состоялась встреча обучающихся БГМУ с первым заместителем председателя Комитета Совета Федерации по науке, образованию и культуре Лилией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Салаватовной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Гумеровой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4932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1742551"/>
            <a:ext cx="6243638" cy="12772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Клинике БГМУ состоялось открытие бюста памяти, приуроченное к 90-летию со дня рождения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основателя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Клиники Наиля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Гайнатовича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Гатауллина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3602" y="3508505"/>
            <a:ext cx="6269534" cy="12772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Состоялась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встреча обучающихся БГМУ с директором Фонда имени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Мустая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Карима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дочерью Народного поэта Башкортостана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Альфией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Каримовой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875"/>
            <a:ext cx="2304257" cy="16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771800" y="5303989"/>
            <a:ext cx="6253138" cy="13234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Колонном зале Министерства сельского хозяйства прошел Республиканский молодёжный </a:t>
            </a: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бал,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посвященный </a:t>
            </a: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100-летию </a:t>
            </a: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РБ.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Университет выступил одним из организаторов бала</a:t>
            </a:r>
            <a:endParaRPr lang="ru-RU" sz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8432"/>
            <a:ext cx="2304256" cy="16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8"/>
          <a:stretch/>
        </p:blipFill>
        <p:spPr bwMode="auto">
          <a:xfrm>
            <a:off x="179512" y="3178281"/>
            <a:ext cx="2304256" cy="16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3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083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1" y="27856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Прямоугольник 6"/>
          <p:cNvSpPr>
            <a:spLocks noChangeArrowheads="1"/>
          </p:cNvSpPr>
          <p:nvPr/>
        </p:nvSpPr>
        <p:spPr bwMode="auto">
          <a:xfrm>
            <a:off x="3056627" y="2439690"/>
            <a:ext cx="5907845" cy="92329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Руководитель Волонтерского Центра БГМУ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Наркиза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Вильданова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награждена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благодарственным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письмом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врио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Главы Республики Башкортостан Радия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Хабирова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30237" y="1394440"/>
            <a:ext cx="5760627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БГМУ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6"/>
          <p:cNvSpPr>
            <a:spLocks noChangeArrowheads="1"/>
          </p:cNvSpPr>
          <p:nvPr/>
        </p:nvSpPr>
        <p:spPr bwMode="auto">
          <a:xfrm>
            <a:off x="3045169" y="4111393"/>
            <a:ext cx="5907845" cy="95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Студентка БГМУ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Айгуль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Нуриева вошла в тройку лидеров номинации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«Доброволец года» российской национальной премии «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Студент года - 2018»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5170" y="5789665"/>
            <a:ext cx="5907845" cy="954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Школа волонтера-медика БГМУ получила диплом 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степени на Международном конкурсе 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Доброволец России»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/>
          <a:stretch/>
        </p:blipFill>
        <p:spPr bwMode="auto">
          <a:xfrm>
            <a:off x="202518" y="1844703"/>
            <a:ext cx="2572060" cy="151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r="7817" b="-1"/>
          <a:stretch/>
        </p:blipFill>
        <p:spPr bwMode="auto">
          <a:xfrm>
            <a:off x="202519" y="3506524"/>
            <a:ext cx="2572060" cy="15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8747" r="1493"/>
          <a:stretch/>
        </p:blipFill>
        <p:spPr bwMode="auto">
          <a:xfrm>
            <a:off x="202519" y="5255812"/>
            <a:ext cx="2572060" cy="151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9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083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Прямоугольник 6"/>
          <p:cNvSpPr>
            <a:spLocks noChangeArrowheads="1"/>
          </p:cNvSpPr>
          <p:nvPr/>
        </p:nvSpPr>
        <p:spPr bwMode="auto">
          <a:xfrm>
            <a:off x="2854621" y="1873244"/>
            <a:ext cx="6109852" cy="12002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Студентка БГМУ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Алия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Мавлютова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стала спикером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Международного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форума добровольцев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ее проект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«Helping 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hands-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уроки дружбы народов» 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вошел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Топ-10 лучших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России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03847" y="1366500"/>
            <a:ext cx="5760627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БГМУ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4622" y="3559008"/>
            <a:ext cx="6109851" cy="12002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БГМУ состоялось открытие Школы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медиаволонтёра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«Взгляни»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проект реализуется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рамках гранта, полученного на Молодёжном форуме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iВолга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–2018» студенткой педиатрического факультета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Юсаевой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Ильмирой</a:t>
            </a:r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4622" y="5373216"/>
            <a:ext cx="6079501" cy="12310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Волонтеры-медики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БГМУ приняли участие </a:t>
            </a:r>
            <a:endParaRPr lang="ru-RU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53-х Международных детских летних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играх – 2019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(г. Уфа)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7" y="1581222"/>
            <a:ext cx="2359638" cy="149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r="13683" b="13944"/>
          <a:stretch/>
        </p:blipFill>
        <p:spPr bwMode="auto">
          <a:xfrm>
            <a:off x="156655" y="5020824"/>
            <a:ext cx="2326846" cy="15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8307"/>
          <a:stretch/>
        </p:blipFill>
        <p:spPr bwMode="auto">
          <a:xfrm>
            <a:off x="189509" y="3273926"/>
            <a:ext cx="2344234" cy="15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Группа 6"/>
          <p:cNvGrpSpPr>
            <a:grpSpLocks/>
          </p:cNvGrpSpPr>
          <p:nvPr/>
        </p:nvGrpSpPr>
        <p:grpSpPr bwMode="auto">
          <a:xfrm>
            <a:off x="-1588" y="1039814"/>
            <a:ext cx="9145588" cy="222250"/>
            <a:chOff x="-1488" y="1340768"/>
            <a:chExt cx="9145488" cy="2213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0" y="1340768"/>
              <a:ext cx="9143900" cy="727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>
                  <a:lumMod val="8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1488" y="1418245"/>
              <a:ext cx="9143901" cy="71153"/>
            </a:xfrm>
            <a:prstGeom prst="rect">
              <a:avLst/>
            </a:prstGeom>
            <a:solidFill>
              <a:srgbClr val="0039A6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488" y="1489398"/>
              <a:ext cx="9143901" cy="72734"/>
            </a:xfrm>
            <a:prstGeom prst="rect">
              <a:avLst/>
            </a:prstGeom>
            <a:solidFill>
              <a:srgbClr val="D52B1E"/>
            </a:solidFill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1587" y="765175"/>
            <a:ext cx="9144001" cy="6477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083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325"/>
            <a:ext cx="1238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Прямоугольник 6"/>
          <p:cNvSpPr>
            <a:spLocks noChangeArrowheads="1"/>
          </p:cNvSpPr>
          <p:nvPr/>
        </p:nvSpPr>
        <p:spPr bwMode="auto">
          <a:xfrm>
            <a:off x="2768480" y="3697685"/>
            <a:ext cx="6121403" cy="127723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endParaRPr lang="ru-RU" sz="5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Helping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Hands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- уроки о дружбе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народов»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победил в региональном этапе Всероссийского конкурса "Доброволец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России -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2018" и стал участником Акселерации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проектов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464" y="203200"/>
            <a:ext cx="7794625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Воспитательная и социальная работа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03847" y="1366500"/>
            <a:ext cx="5760627" cy="3737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БГМУ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7" y="1912630"/>
            <a:ext cx="6048656" cy="12310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Студентка БГМУ 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Айгуль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Нуриева 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получила Грант Президента РФ за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социально-ориентированный проект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«Торопыжки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 и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стала Лучшим Добровольцем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РБ - 2018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63" r="4146" b="-1063"/>
          <a:stretch/>
        </p:blipFill>
        <p:spPr bwMode="auto">
          <a:xfrm>
            <a:off x="123556" y="3271029"/>
            <a:ext cx="2432221" cy="172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7" y="1412875"/>
            <a:ext cx="2432220" cy="17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3039"/>
          <a:stretch/>
        </p:blipFill>
        <p:spPr bwMode="auto">
          <a:xfrm>
            <a:off x="123556" y="5052769"/>
            <a:ext cx="2432221" cy="1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71060" y="5228863"/>
            <a:ext cx="6121403" cy="150806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рамках форума, завершающего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в Республике Башкортостан – «Добровольчество: вчера, сегодня,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завтра» волонтерский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центр БГМУ презентовал новое направление –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Киберволонтерство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855</Words>
  <Application>Microsoft Office PowerPoint</Application>
  <PresentationFormat>Экран (4:3)</PresentationFormat>
  <Paragraphs>112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Учебно воспитательный отдел</dc:creator>
  <cp:lastModifiedBy>Учебно воспитательный отдел</cp:lastModifiedBy>
  <cp:revision>179</cp:revision>
  <dcterms:modified xsi:type="dcterms:W3CDTF">2019-07-18T05:05:52Z</dcterms:modified>
</cp:coreProperties>
</file>