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92" r:id="rId5"/>
    <p:sldId id="277" r:id="rId6"/>
    <p:sldId id="278" r:id="rId7"/>
    <p:sldId id="279" r:id="rId8"/>
    <p:sldId id="280" r:id="rId9"/>
    <p:sldId id="281" r:id="rId10"/>
    <p:sldId id="262" r:id="rId11"/>
    <p:sldId id="293" r:id="rId12"/>
    <p:sldId id="289" r:id="rId13"/>
    <p:sldId id="290" r:id="rId14"/>
    <p:sldId id="282" r:id="rId15"/>
    <p:sldId id="283" r:id="rId16"/>
    <p:sldId id="285" r:id="rId17"/>
    <p:sldId id="269" r:id="rId18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092"/>
    <a:srgbClr val="FFFFFF"/>
    <a:srgbClr val="579994"/>
    <a:srgbClr val="36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2" autoAdjust="0"/>
    <p:restoredTop sz="94676"/>
  </p:normalViewPr>
  <p:slideViewPr>
    <p:cSldViewPr snapToGrid="0" snapToObjects="1">
      <p:cViewPr varScale="1">
        <p:scale>
          <a:sx n="74" d="100"/>
          <a:sy n="74" d="100"/>
        </p:scale>
        <p:origin x="3090" y="7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E9EF-D5BE-4D41-B3BB-E3E186089B81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1C2E-90C5-9A43-B472-A726DD7F6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4D7C-8D89-574F-A5F5-98664355F70B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E28A-065B-2A45-AE04-5825AF453055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A255-DE17-A04C-97BD-6ADAC0A3ED99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B962-9679-8341-A0F1-DB4E7DF940A2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FA11-D8FD-DD42-AD32-42591A27DDA8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1E3-8F00-E845-B848-3ADBC8777075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63D9-70F0-EE44-92CB-129D21557D65}" type="datetime1">
              <a:rPr lang="ru-RU" smtClean="0"/>
              <a:t>22.09.2025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0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C01F-93E7-5C40-8EE5-A591EB3F58E3}" type="datetime1">
              <a:rPr lang="ru-RU" smtClean="0"/>
              <a:t>22.09.2025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F2-BD75-B74F-AA23-D124848ED2FD}" type="datetime1">
              <a:rPr lang="ru-RU" smtClean="0"/>
              <a:t>22.09.2025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05B-BAD6-A349-B845-39D934C6BA8B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9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68B2-1A00-6D43-868C-3FC557151AB0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2757-974D-AB44-B360-C823B5462511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2CC2BF-7C48-734E-8BBB-C1390E8F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0E9F20B7-4FFA-594D-93BD-037E1EBB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10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46F0FD-C175-154F-AA1F-A7CF9E1AAB2E}"/>
              </a:ext>
            </a:extLst>
          </p:cNvPr>
          <p:cNvSpPr/>
          <p:nvPr/>
        </p:nvSpPr>
        <p:spPr>
          <a:xfrm>
            <a:off x="245764" y="265814"/>
            <a:ext cx="1473488" cy="433432"/>
          </a:xfrm>
          <a:prstGeom prst="rect">
            <a:avLst/>
          </a:prstGeom>
          <a:solidFill>
            <a:srgbClr val="579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26 сентября</a:t>
            </a:r>
          </a:p>
        </p:txBody>
      </p:sp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id="{C138794B-DA51-965A-B42B-6A32EEF67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27363"/>
              </p:ext>
            </p:extLst>
          </p:nvPr>
        </p:nvGraphicFramePr>
        <p:xfrm>
          <a:off x="245764" y="725763"/>
          <a:ext cx="706814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7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1.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В УПРАВЛЕНИИ ПРОГРАММОЙ РАЗВИТИЯ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Ректора, проректора университетов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Мазуренко А.В.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начальник управления программами развития и стратегическими проектами 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Кабирова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М.Ф.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стратегическому развитию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Бибикова Е.Г.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Дирекции по реализации программы развития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Руководители проектных офисов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Эффективное управление программой развития медицинского университета требует не только четкого стратегического видения, но и отлаженных механизмов реализации, контроля и корректировки. В условиях динамичных изменений в образовательной и научной среде особую важность приобретают вопросы гибкости управления, оптимального распределения ресурсов и вовлечения всех заинтересованных сторон. Опыт ведущих вузов показывает, что успех определяется способностью сочетать долгосрочное планирование с оперативной адаптацией, а также созданием прозрачной системы оценки результатов.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подходы к стратегическому управлению доказали свою эффективность в развитии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происходит управление программой развития по показателям эффективности?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вовлечения преподавателей и студентов в процесс стратегического развития дают наилучшие результаты?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оперативно адаптировать программы развития к быстро меняющимся вызовам в образовании, науке и клинической практике?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Эффективное управление программой развития медицинского университета требует не только четкого стратегического видения, но и отлаженных механизмов реализации, контроля и корректировки. В условиях динамичных изменений в образовательной и научной среде особую важность приобретают вопросы гибкости управления, оптимального распределения ресурсов и вовлечения всех заинтересованных сторон. Опыт ведущих вузов показывает, что успех определяется способностью сочетать долгосрочное планирование с оперативной адаптацией, а также созданием прозрачной системы оценки результатов.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подходы к стратегическому управлению доказали свою эффективность в развитии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систему ключевых показателей, достоверно отражающих прогресс в реализации стратегии развития?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вовлечения преподавателей и студентов в процесс стратегического развития дают наилучшие результаты?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оперативно адаптировать программы развития к быстро меняющимся вызовам в образовании, науке и клинической практике?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успешного управления программами развития - от разработки стратегических инициатив до их реализации в повседневной деятельности университета. Особое внимание будет уделено практическим инструментам: системе сбалансированных показателей, гибким подходам в управлении вузами, а также механизмам обратной связи для постоянного совершенствования программ развития.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CDAF46EE-3113-F922-E9BF-D6149E8E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41935"/>
              </p:ext>
            </p:extLst>
          </p:nvPr>
        </p:nvGraphicFramePr>
        <p:xfrm>
          <a:off x="245764" y="6355253"/>
          <a:ext cx="7068146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2.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СБАЛАНСИРОВАННОЕ РАЗВИТИЕ УНИВЕРСИТЕТА ЧЕРЕЗ ТРАНСФЕР ЗНАНИЙ: ОБРАЗОВАНИЕ, НАУКА, КЛИНИКА, ПРОИЗВОДСТВО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Федорова О.С.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проректор по научной работе и последипломной подготовке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Бикбов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М.М.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УфНИИГБ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Ректора, проректора университетов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Представители реального сектора экономики РФ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глубокой интеграции трех ключевых направлений – образовательной деятельности, научных исследований и клинической практики. Эффективный обмен знаниями между этими сферами способствует разработке уникальных образовательных программ, основанных на последних научных достижениях и реальных клинических случаях, а также ускоряет внедрение инноваций в практическое здравоохранение. Однако достижение полноценной синергии требует преобразования организационных структур, пересмотра систем мотивации персонала и разработки новых механизмов взаимодействия.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Взаимодействие ВУЗов с СПО: влияние СПО на ВУЗ, влияние ВУЗов на СПО.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глубокой интеграции трех ключевых направлений – образовательной деятельности, научных исследований и клинической практики. Эффективный обмен знаниями между этими сферами способствует разработке уникальных образовательных программ, основанных на последних научных достижениях и реальных клинических случаях, а также ускоряет внедрение инноваций в практическое здравоохранение. Однако достижение полноценной синергии требует преобразования организационных структур, пересмотра систем мотивации персонала и разработки новых механизмов взаимодействия.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существующие модели интеграции образовательной, научной и клинической деятельности в медицинских университетах доказали свою эффективность?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Каким образом можно преодолеть административные и нормативные препятствия для формирования единой экосистемы «образование-наука-клиника»?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методы стимулирования преподавателей, исследователей и клиницистов наиболее результативны для активизации обмена знаниями?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современные цифровые технологии (искусственный интеллект,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симуляционное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обучение, телемедицина) могут способствовать интеграции образования, науки и клинической практики?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Особое внимание будет уделено анализу конкретных примеров успешной интеграции – от совместных образовательно-клинических программ до научных проектов с непосредственным практическим применением. Участники рассмотрят практические механизмы создания целостной системы, в которой учебные курсы насыщаются передовыми исследованиями, а клиническая практика генерирует новые научные задачи и образовательные подходы.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1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9B6CA1E9-DC6C-4BB0-A3EA-B9C9B28CCE7A}"/>
              </a:ext>
            </a:extLst>
          </p:cNvPr>
          <p:cNvSpPr txBox="1">
            <a:spLocks/>
          </p:cNvSpPr>
          <p:nvPr/>
        </p:nvSpPr>
        <p:spPr>
          <a:xfrm>
            <a:off x="3605575" y="10356443"/>
            <a:ext cx="348524" cy="271713"/>
          </a:xfrm>
          <a:prstGeom prst="rect">
            <a:avLst/>
          </a:prstGeom>
          <a:solidFill>
            <a:srgbClr val="3645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11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881C1236-84BD-4454-99A9-D989D01C1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03109"/>
              </p:ext>
            </p:extLst>
          </p:nvPr>
        </p:nvGraphicFramePr>
        <p:xfrm>
          <a:off x="245764" y="143867"/>
          <a:ext cx="70681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Дискуссионная площадка 2. 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СБАЛАНСИРОВАННОЕ РАЗВИТИЕ УНИВЕРСИТЕТА ЧЕРЕЗ ТРАНСФЕР ЗНАНИЙ: ОБРАЗОВАНИЕ, НАУКА, КЛИНИКА, ПРОИЗВОДСТВО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существующие модели интеграции образовательной, научной и клинической деятельности в медицинских университетах доказали свою эффективность?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можно преодолеть административные и нормативные препятствия для формирования единой экосистемы «образование-наука-клиника»?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стимулирования преподавателей, исследователей и клиницистов наиболее результативны для активизации обмена знаниями?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современные цифровые технологии (искусственный интеллект,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симуляционное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обучение, телемедицина) могут способствовать интеграции образования, науки и клинической практики?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E64C217-4933-4EF1-B7EE-9EC8AD06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86009"/>
              </p:ext>
            </p:extLst>
          </p:nvPr>
        </p:nvGraphicFramePr>
        <p:xfrm>
          <a:off x="243141" y="3313468"/>
          <a:ext cx="715925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2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3.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ЗАЩИТА ИНТЕЛЛЕКТУАЛЬНЫХ ПРАВ В МЕДИЦИНЕ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Павлюков Д.Ю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– заместитель руководителя Федеральной службы по надзору в сфере здравоохранения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Иванов И.В.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генеральный директор ФГБУ «ВНИИМТ» Росздравнадзора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Тарасенко О.А.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заместитель директора «ФЛМ», председатель ТК 380, проф. кафедры госпитальной эпидемиологии, медицинской паразитологии и тропических болезней ФГБОУ ДПО РМАНПО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Тулебаева А.Ш.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заместитель руководителя Центра обеспечения безопасности обращения медицинских изделий в медицинских организациях ФГБУ «ВНИИМТ» Росздравнадзора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Харитонов С.В.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начальник отдела по клиническим исследованиям ФГБОУ ВО БГМУ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Гильманов А.Ж.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зав. кафедрой лабораторной диагностики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стремительного развития медицинской науки вопросы защиты интеллектуальной собственности становятся особенно актуальными. Грамотное управление правами на результаты интеллектуальной деятельности дает медицинским университетам возможность не только сохранять авторство разработок, но и успешно коммерциализировать инновации, привлекать инвестиции и выстраивать долгосрочное партнерство с промышленными предприятиями. При этом многие перспективные проекты сталкиваются с практическими трудностями: оформлением разрешительной документации на продукцию медицинского назначения, проблемами оценки стоимости интеллектуальной собственности и отсутствием отработанных механизмов передачи технологий.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механизмы защиты интеллектуальных прав наиболее эффективны для медицинских разработок (патенты, авторские права, ноу-хау)?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управления интеллектуальной собственностью в медицинском университете?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практики коммерциализации медицинских инноваций позволяют сохранить права университета и разработчиков?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правильно оценить рыночную стоимость медицинских разработок и защитить интересы университета при работе с промышленными партнерами?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стремительного развития медицинской науки вопросы защиты интеллектуальной собственности становятся особенно актуальными. Грамотное управление правами на результаты интеллектуальной деятельности дает медицинским университетам возможность не только сохранять авторство разработок, но и успешно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коммерциализировать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инновации, привлекать инвестиции и выстраивать долгосрочное партнерство с промышленными предприятиями. При этом многие перспективные проекты сталкиваются с практическими трудностями: сложностями патентования, проблемами оценки стоимости интеллектуальной собственности и отсутствием отработанных механизмов передачи технологий.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8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7FA3-4A0B-B360-4248-B2F31C7CF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C1044E1C-FF8B-D613-B11A-9EF24665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12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id="{46C58566-90A6-0CFC-9242-61DE00B7E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70903"/>
              </p:ext>
            </p:extLst>
          </p:nvPr>
        </p:nvGraphicFramePr>
        <p:xfrm>
          <a:off x="245764" y="229539"/>
          <a:ext cx="7068146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32625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4.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НЕЙРОТЕХНОЛОГИИ: НАСТОЯЩЕЕ И БУДУЩЕЕ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147980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Сафин Ш.М.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зав. кафедрой медицинской реабилитации, физической терапии и спортивной медицины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Белоусов В.В.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федерального центра мозга ФМБА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Давидюк А.П.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ООО «Моторика»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Биктимиров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А.Р.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центра кибернетической медицины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нейропротезирования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ФГБУ «Федеральный центр мозга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нейротехнологий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 ФМБА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706724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нейротехнологии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кардинально преобразуют медицину, предлагая инновационные подходы к диагностике и лечению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нейродегенеративных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заболеваний, последствий инсультов, психических расстройств и повреждений нервной системы. От интерфейсов "мозг-компьютер" до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нейроимплантов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цифровых терапевтических платформ – эти технологии уже сегодня существенно улучшают качество жизни пациентов. Однако их широкое применение ограничивается необходимостью междисциплинарного сотрудничества, сложностями клинических испытаний и нерешенными вопросами этического регулирования.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нейротехнологии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уже продемонстрировали эффективность и могут быть масштабированы в клиническую практику?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преодолеть технологические и регуляторные препятствия для ускоренного внедрения перспективных разработок?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формы сотрудничества между университетами, медицинскими центрами и технологическими компаниями наиболее эффективны в сфере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нейротехнологий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изменения необходимы в подготовке медицинских специалистов для работы с передовыми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нейротехнологиями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нейротехнологии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кардинально преобразуют медицину, предлагая инновационные подходы к диагностике и лечению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нейродегенеративных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заболеваний, последствий инсультов, психических расстройств и повреждений нервной системы. От интерфейсов "мозг-компьютер" до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нейроимплантов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цифровых терапевтических платформ – эти технологии уже сегодня существенно улучшают качество жизни пациентов. Однако их широкое применение ограничивается необходимостью междисциплинарного сотрудничества, сложностями клинических испытаний и нерешенными вопросами этического регулирования.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уже продемонстрировали эффективность и могут быть масштабированы в клиническую практику?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Каким образом преодолеть технологические и регуляторные препятствия для ускоренного внедрения перспективных разработок?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формы сотрудничества между университетами, медицинскими центрами и технологическими компаниями наиболее эффективны в сфере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нейротехнологий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изменения необходимы в подготовке медицинских специалистов для работы с передовыми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нейротехнологиями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Обсуждение будет сосредоточено на реальных примерах внедрения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нейротехнологий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в клиническую практику, включая анализ успешных кейсов преодоления сложностей внедрения и стратегий перехода от экспериментальных разработок к повседневному медицинскому применению. Особое внимание уделяется вопросам возмещения затрат и созданию устойчивых моделей коммерциализации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нейротехнологических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решений.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B6885D40-F396-4C14-8C6A-40161EF37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69910"/>
              </p:ext>
            </p:extLst>
          </p:nvPr>
        </p:nvGraphicFramePr>
        <p:xfrm>
          <a:off x="245764" y="6198626"/>
          <a:ext cx="7068145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7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5.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ИММУНОЛОГИЯ И ГЕНЕТИКА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Геномный центр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Логунов Д.Ю.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директора по научной работе НИЦ Эпидемиологии и микробиологии им. Н.Ф.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Гамалеи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Демидов О.Н.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профессор Научного центра генетики и наук о жизни НТУ «Сириус» 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Ковтун О.П.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УГМУ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Кжышковска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Ю.Г.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профессор университета Гейдельберга, заведующая отделом врожденного иммунитета и иммунологической толерантности Института иммунологии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трансфузионной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медицины медицинского факультета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Маннгейма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Карунас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директора Института биохимии и генетики УФИЦ РАН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достижения в иммунологии и генетике создают революционные возможности для ранней диагностики, персонализированного лечения и профилактики широкого спектра заболеваний – от онкологических до аутоиммунных патологий. При этом сохраняется значительный разрыв между научными открытиями и их внедрением в клиническую практику. Ключевая задача заключается в трансляции передовых исследований в конкретные медицинские технологии, доступные пациентам, включая методы генной терапии,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иммуноонкологии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прецизионной медицины.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Проект «Цифровая кафедра» представляет собой стратегическую инициативу, направленную на преодоление вызовов цифровой трансформации здравоохранения. В современных условиях медицинскому специалисту требуются не только фундаментальные профессиональные знания, но и уверенное владение цифровыми технологиями. Реализация проекта в медицинских вузах призвана устранить разрыв между традиционным медицинским образованием и актуальными потребностями цифровой медицины, включая работу с большими данными, телемедицинскими сервисами и системами поддержки клинических решений. При этом внедрение сталкивается с необходимостью пересмотра образовательных программ, подготовки педагогических кадров и разработки практико-ориентированных учебных материалов.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F527-D726-8F64-A285-CDECFA00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51D3FA-D972-6349-3B1F-10F39C0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13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7813569C-98BA-46A2-8D5C-92661659C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4457"/>
              </p:ext>
            </p:extLst>
          </p:nvPr>
        </p:nvGraphicFramePr>
        <p:xfrm>
          <a:off x="245764" y="143867"/>
          <a:ext cx="706814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Дискуссионная площадка 5. 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ИММУНОЛОГИЯ И ГЕНЕТИКА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прорывные технологии в иммунологии и генетике уже готовы к широкому внедрению в систему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преодолеть нормативные и организационные барьеры для ускоренного внедрения генетических и иммунологических разработок?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сотрудничества университетов, научных центров и фармацевтических компаний заслуживают масштабирования?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интегрировать новейшие достижения иммунологии и генетики в образовательные программы для врачей и исследователей? 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69066746-84D3-4FED-A1F8-65F659433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52282"/>
              </p:ext>
            </p:extLst>
          </p:nvPr>
        </p:nvGraphicFramePr>
        <p:xfrm>
          <a:off x="200209" y="2360630"/>
          <a:ext cx="715925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2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6.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В ОБРАЗОВАТЕЛЬНОЙ ДЕЯТЕЛЬНОСТИ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Изосимова В.Е.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учебной работе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Ким К.Х.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директора ФГБУН «Институт эволюционной физиологии и биохимии имени И. М. Сеченова Российской академии наук»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Балакин К. 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направления разработки инновационных лекарств ООО «НИИ ХимРар»,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в.н.с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НОЦ фармацевтики Казанского (Приволжского) федерального университета,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г.н.с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ФИЦ проблем химической физики и медицинской химии РАН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33881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Современное медицинское образование требует глубокой трансформации – перехода от традиционных лекционных форматов к практико-ориентированным подходам с использованием цифровых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симуляционных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технологий обучения. Опыт передовых медицинских университетов показывает, что внедрение инновационных методик способствует не только повышению качества подготовки будущих врачей, но и уменьшению разрыва между теоретической подготовкой и реальной клинической практикой. При этом масштабное внедрение таких изменений сталкивается с необходимостью пересмотра образовательных стандартов, обновления материально-технической базы и постоянного повышения квалификации преподавательского состава.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инновационные образовательные технологии (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VR-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симуляция, геймификация, перевернутый класс) уже подтвердили свою эффективность в медицинском образовании?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минимизировать сопротивление изменениям при внедрении новых образовательных методик среди преподавателей?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смешанного обучения наиболее успешно сочетают традиционные и цифровые форматы в медицинском образовании?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можно оценить фактическое влияние образовательных инноваций на уровень профессиональной подготовки выпускников?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компетенции должны стать обязательными для будущих врачей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гармонично встроить модули «Цифровой кафедры» в существующие учебные планы без превышения нормативной нагрузки?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методики подготовки преподавателей к работе с цифровыми медицинскими технологиями можно масштабировать?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оценить результативность проекта и его фактическое влияние на формирование профессиональных навыков выпускников?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Основное внимание будет сосредоточено на анализе успешных практик реализации проекта в медицинских вузах, включая формирование междисциплинарных рабочих групп, создание прикладных учебных модулей и партнерство с технологическими компаниями. Отдельное рассмотрение получат вопросы методического обеспечения проекта и выстраивания эффективной системы мотивации для всех участников образовательного процесса.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  <p:graphicFrame>
        <p:nvGraphicFramePr>
          <p:cNvPr id="10" name="Таблица 12">
            <a:extLst>
              <a:ext uri="{FF2B5EF4-FFF2-40B4-BE49-F238E27FC236}">
                <a16:creationId xmlns:a16="http://schemas.microsoft.com/office/drawing/2014/main" id="{A22B931D-A443-41E4-82D2-D03F52260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1214"/>
              </p:ext>
            </p:extLst>
          </p:nvPr>
        </p:nvGraphicFramePr>
        <p:xfrm>
          <a:off x="154655" y="7854932"/>
          <a:ext cx="715925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1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7.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ПРИВЛЕЧЕНИЯ И РАЗВИТИЯ КАДРОВ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Буренина И.В.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Исполнительной дирекции программы развития «Приоритет-2030»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Арсенина Ю.В.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директора Владимирского филиала ФГБОУ ВО ПИМУ Минздрава России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Павленко О.Б.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главный специалист управления стратегического развития здравоохранения ФГБУ «ЦНИИОИЗ»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 согласовании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05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F527-D726-8F64-A285-CDECFA00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51D3FA-D972-6349-3B1F-10F39C0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14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D7E6E96B-B7DF-4C78-A0DD-380B1E773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85391"/>
              </p:ext>
            </p:extLst>
          </p:nvPr>
        </p:nvGraphicFramePr>
        <p:xfrm>
          <a:off x="245764" y="143867"/>
          <a:ext cx="706814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Дискуссионная площадка 7. 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ЛУЧШИЕ ПРАКТИКИ ПРИВЛЕЧЕНИЯ И РАЗВИТИЯ КАДРОВ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обучающихся.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9" name="Таблица 12">
            <a:extLst>
              <a:ext uri="{FF2B5EF4-FFF2-40B4-BE49-F238E27FC236}">
                <a16:creationId xmlns:a16="http://schemas.microsoft.com/office/drawing/2014/main" id="{8BF4FB8E-68CD-426A-8182-75CC715AC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9371"/>
              </p:ext>
            </p:extLst>
          </p:nvPr>
        </p:nvGraphicFramePr>
        <p:xfrm>
          <a:off x="245764" y="4881835"/>
          <a:ext cx="706814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8.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ПАРТНЕРСКИХ ОТНОШЕНИЙ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Современный медицинский университет не может развиваться в изоляции – эффективное партнерство с клиниками, научными центрами, индустрией и органами власти стало критически важным фактором успеха. Лучшие практики стратегического партнерства демонстрируют, как через коллаборации можно ускорять внедрение научных разработок в практику, создавать инновационные образовательные программы и привлекать дополнительные ресурсы для развития. Однако построение устойчивых партнерских отношений требует прозрачных механизмов взаимодействия, взаимовыгодных моделей сотрудничества и эффективной системы управления совместными проектами.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партнерства (с клиниками, фармкомпаниями,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IT-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сектором) приносят медицинским университетам наибольшую практическую пользу?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преодолеть разрыв в ожиданиях между академической средой и индустриальными партнерами при реализации совместных проектов?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юридические и финансовые механизмы наиболее эффективны для долгосрочного партнерства?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оценить реальную отдачу от партнерских программ для всех участников коллаборации?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бережливых технологий в медицинских вузах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0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A854-4764-4045-17B7-5C03A444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B52261A-B355-5C8E-8CEC-A4B87D90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15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2" name="Таблица 12">
            <a:extLst>
              <a:ext uri="{FF2B5EF4-FFF2-40B4-BE49-F238E27FC236}">
                <a16:creationId xmlns:a16="http://schemas.microsoft.com/office/drawing/2014/main" id="{E44672E4-9FE4-CCA4-8DA5-52C26DFE0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08264"/>
              </p:ext>
            </p:extLst>
          </p:nvPr>
        </p:nvGraphicFramePr>
        <p:xfrm>
          <a:off x="245764" y="196958"/>
          <a:ext cx="7068146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9.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УСПЕШНЫЕ ВЫПУСКНИКИ МЕДИЦИНСКИХ УНИВЕРСИТЕТОВ ИЗ СТРАН ДАЛЬНЕГО И БЛИЖНЕГО ЗАРУБЕЖЬЯ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Эмад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Ияд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заведующий отделением урологии Центральной клиники г. Шарджа (ОАЭ)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Проректора, начальники управлений по международной деятельности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Цель площадки: 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Объединить выпускников медицинских вузов России и других стран для обмена опытом, обсуждения карьерных траекторий, профессиональных вызовов и возможностей международного сотрудничества в медицине и здравоохранении. 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выпускники медицинских вузов строят карьеру в странах СНГ, Азии, Африки и Ближнего Востока?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сложности возникают при нострификации дипломов и получении медицинских лицензий?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Примеры успешных кейсов: врачи из Индии, Сирии, Узбекистана, Нигерии и других стран.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14B1C7CD-F390-4DC1-A605-EE58C37DD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59754"/>
              </p:ext>
            </p:extLst>
          </p:nvPr>
        </p:nvGraphicFramePr>
        <p:xfrm>
          <a:off x="245764" y="3236691"/>
          <a:ext cx="7068146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11:45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Спич-сессия.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ИНСТРУМЕНТЫ ПРОФОРИЕНТАЦИИ И КОММУНИКАЦИИ С АБИТУРИЕНТАМИ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Моисеенко М.С.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эксперт по стратегическому позиционированию и коммуникационному сопровождению университетов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Жилина А.А. -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учебной работе, воспитательной деятельности и молодёжной политике Читинской государственной медицинской академии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Грачев Р.В.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директор медицинского института Тульского государственного университета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Соболь С.П.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исполнительный директор системного интегратора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Паравеб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  <a:b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</a:b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Тезисы для обсуждения: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Ранняя профориентация: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Эффективные форматы работы со школьниками (медицинские классы, олимпиады, мастер-классы).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Примеры успешных коллабораций «школа-вуз».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Цифровые инструменты и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SMM: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соцсети университета помогают вовлекать абитуриентов?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Кейсы использования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VR/AR 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демонстрации медицинских профессий.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Мотивация и образ врача: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Роль наставников и молодых учёных в популяризации медицины.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формировать позитивный имидж профессии через СМИ и соцпроекты.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Современный медицинский университет не может развиваться в изоляции – эффективное партнерство с клиниками, научными центрами, индустрией и органами власти стало критически важным фактором успеха. Лучшие практики стратегического партнерства демонстрируют, как через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коллаборации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можно ускорять внедрение научных разработок в практику, создавать инновационные образовательные программы и привлекать дополнительные ресурсы для развития. Однако построение устойчивых партнерских отношений требует прозрачных механизмов взаимодействия, взаимовыгодных моделей сотрудничества и эффективной системы управления совместными проектами.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2B43344-84DF-4042-8E11-AF30E1B9E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7876"/>
              </p:ext>
            </p:extLst>
          </p:nvPr>
        </p:nvGraphicFramePr>
        <p:xfrm>
          <a:off x="245763" y="7164310"/>
          <a:ext cx="7068147" cy="258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11:45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МАСТЕР-КЛАСС. «МЕДКЛАСС»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71121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Ведущий мастер-класса: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Шмырина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начальник управления цифровых технологий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Уникальная платформа для профориентации и подготовки будущих студентов.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МедКласс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— это современная цифровая платформа, предназначенная для эффективного взаимодействия университетов со школьниками. Ее ключевая задача — не только привлекать внимание абитуриентов, но и удерживать их в образовательном поле вуза, формируя осознанный выбор будущей профессии. Платформа предлагает школьникам персонализированные образовательные материалы. С помощью математических моделей система оценивает успехи школьника, его склонности и потенциал. Чем больше данных накапливается, тем точнее алгоритмы определяют, какое направление подготовки оптимально соответствует его способностям. Университет получает мотивированных абитуриентов с наилучшей подготовкой, сокращая затраты на адаптацию первокурсников. Школьник осознанно выбирает профессию, повышая шансы на поступление и успешную учебу.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Цифровая трансформация здравоохранения – неотъемлемая часть устойчивого развития системы медицинской помощи. Инструменты искусственного интеллекта, аналитика больших данных, электронные медицинские записи и телемедицинские решения меняют парадигму диагностики, лечения и сопровождения пациентов. Цифровые платформы обеспечивают непрерывность медицинского наблюдения, повышают точность и скорость принятия врачебных решений, а также улучшают доступность и персонализацию медицинской помощи.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Какое место занимает искусственный интеллект в современном здравоохранении?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Какую роль играет искусственный интеллект в трансформации медицинского образования?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«Цифровые кафедры» отвечают на вызовы интеллектуализации системы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«Цифровые кафедры» могут способствовать разработке цифровых сервисов с ИИ для задач здравоохранения 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здоровьесбережения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населения?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центре внимания – разбор кейсов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интеллектуализации процессов в системе здравоохранения 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здоровьесбережения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, а также прикладные аспекты создания и внедрения цифровых интеллектуальных систем в медицинскую практику.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3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A44F-9E76-D1F9-2404-3D9251D4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B036AE8-5606-3922-6326-203F4B2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16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4888A0A-A193-8D39-35E2-F452179E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47773"/>
              </p:ext>
            </p:extLst>
          </p:nvPr>
        </p:nvGraphicFramePr>
        <p:xfrm>
          <a:off x="245762" y="2419488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733124641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242173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18:00 – 18:30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Подведение итогов Форума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34575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EBC92DC-5E8C-E1D3-78B5-611AD7DAE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49943"/>
              </p:ext>
            </p:extLst>
          </p:nvPr>
        </p:nvGraphicFramePr>
        <p:xfrm>
          <a:off x="245763" y="1598874"/>
          <a:ext cx="706814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4187081194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122014157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17:00 – 18:00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Лекция по истории развития Республики Башкортостан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8035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Учебный корпус №8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7999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F4D4DD6-EC15-62BE-7B68-A69DC439F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39237"/>
              </p:ext>
            </p:extLst>
          </p:nvPr>
        </p:nvGraphicFramePr>
        <p:xfrm>
          <a:off x="245761" y="107700"/>
          <a:ext cx="706814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733124641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242173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14:10 – 16:40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Клинике БГМУ (Институт урологии и клинической онкологии, центр </a:t>
                      </a:r>
                      <a:r>
                        <a:rPr lang="ru-RU" sz="12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роботической</a:t>
                      </a: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хирургии). 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Всероссийскому  центру глазной и пластической хирургии (производство аллогенных материалов).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Уфимскому научно-исследовательскому институту глазных болезней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Симуляционному центру БГМУ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34575"/>
                  </a:ext>
                </a:extLst>
              </a:tr>
            </a:tbl>
          </a:graphicData>
        </a:graphic>
      </p:graphicFrame>
      <p:graphicFrame>
        <p:nvGraphicFramePr>
          <p:cNvPr id="10" name="Таблица 12">
            <a:extLst>
              <a:ext uri="{FF2B5EF4-FFF2-40B4-BE49-F238E27FC236}">
                <a16:creationId xmlns:a16="http://schemas.microsoft.com/office/drawing/2014/main" id="{4D1158DA-22B2-472B-8E55-D1B83C97D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01537"/>
              </p:ext>
            </p:extLst>
          </p:nvPr>
        </p:nvGraphicFramePr>
        <p:xfrm>
          <a:off x="213107" y="3606895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8:30 – 9:30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Трансфер в парк «Патриот» от гостиниц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62E4A553-CB9E-47DB-9E04-6C79592CC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21723"/>
              </p:ext>
            </p:extLst>
          </p:nvPr>
        </p:nvGraphicFramePr>
        <p:xfrm>
          <a:off x="221133" y="3921867"/>
          <a:ext cx="7068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9:30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ВОЕННО-ПАТРИОТИЧЕСКОЕ ВОСПИТАНИЕ ПОСРЕДСТВОМ ОБРАЗОВАТЕЛЬНОГО ИНТЕНСИВА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«ТАКТИЧЕСКАЯ МЕДИЦИНА СО СТРЕСС ПОДГОТОВКОЙ»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458A7467-6A8F-4F85-A978-C7D832E65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35370"/>
              </p:ext>
            </p:extLst>
          </p:nvPr>
        </p:nvGraphicFramePr>
        <p:xfrm>
          <a:off x="213106" y="4624152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13:00 – 14:00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Трансфер в гостиницы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1F6312-1066-49B0-9942-11A0D22CF81E}"/>
              </a:ext>
            </a:extLst>
          </p:cNvPr>
          <p:cNvSpPr/>
          <p:nvPr/>
        </p:nvSpPr>
        <p:spPr>
          <a:xfrm>
            <a:off x="213108" y="3111705"/>
            <a:ext cx="1473488" cy="433432"/>
          </a:xfrm>
          <a:prstGeom prst="rect">
            <a:avLst/>
          </a:prstGeom>
          <a:solidFill>
            <a:srgbClr val="36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27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416363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D47FB9DF-ACFB-E24B-8B66-8CD95BED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17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D8D0BC-0D36-304C-803C-93E83BD0E26B}"/>
              </a:ext>
            </a:extLst>
          </p:cNvPr>
          <p:cNvSpPr/>
          <p:nvPr/>
        </p:nvSpPr>
        <p:spPr>
          <a:xfrm>
            <a:off x="2673519" y="185195"/>
            <a:ext cx="2212636" cy="342027"/>
          </a:xfrm>
          <a:prstGeom prst="rect">
            <a:avLst/>
          </a:prstGeom>
          <a:solidFill>
            <a:srgbClr val="36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nest" pitchFamily="2" charset="0"/>
                <a:cs typeface="Arial" panose="020B0604020202020204" pitchFamily="34" charset="0"/>
              </a:rPr>
              <a:t>ДЛЯ ЗАМЕТОК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BD2DF14E-C125-FE45-95B9-0BD383206468}"/>
              </a:ext>
            </a:extLst>
          </p:cNvPr>
          <p:cNvGraphicFramePr>
            <a:graphicFrameLocks noGrp="1"/>
          </p:cNvGraphicFramePr>
          <p:nvPr/>
        </p:nvGraphicFramePr>
        <p:xfrm>
          <a:off x="286724" y="755560"/>
          <a:ext cx="7003076" cy="948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076">
                  <a:extLst>
                    <a:ext uri="{9D8B030D-6E8A-4147-A177-3AD203B41FA5}">
                      <a16:colId xmlns:a16="http://schemas.microsoft.com/office/drawing/2014/main" val="1616139217"/>
                    </a:ext>
                  </a:extLst>
                </a:gridCol>
              </a:tblGrid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4293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8706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3512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8474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84421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761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1814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51479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1131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34424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6535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937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717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802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684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6627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2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0999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365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437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1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2">
            <a:extLst>
              <a:ext uri="{FF2B5EF4-FFF2-40B4-BE49-F238E27FC236}">
                <a16:creationId xmlns:a16="http://schemas.microsoft.com/office/drawing/2014/main" id="{D4E87C2A-D0E4-3C4F-A166-8F91487B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34576"/>
              </p:ext>
            </p:extLst>
          </p:nvPr>
        </p:nvGraphicFramePr>
        <p:xfrm>
          <a:off x="245764" y="710231"/>
          <a:ext cx="7068146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384418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Пленарная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«ТЕХНОЛОГИЧЕСКОЕ ЛИДЕРСТВО В МЕДИЦИНЕ: ТЕХНОЛОГИИ, ОПЕРЕЖАЮЩИЕ ВРЕМЯ»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750070">
                <a:tc>
                  <a:txBody>
                    <a:bodyPr/>
                    <a:lstStyle/>
                    <a:p>
                      <a:endParaRPr lang="ru-RU" sz="1100" b="0" i="0" dirty="0">
                        <a:solidFill>
                          <a:schemeClr val="bg1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Башкирский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Афанасьев Д.В.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заместитель министра науки и высшего образования Российской Федерации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Семенова Т.В.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заместитель министра здравоохранения Российской Федерации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Мустафина С.А.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Председатель Государственного комитета Республики Башкортостан по науке и высшему образованию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Мажуга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Первый заместитель председателя комитета по науке и высшему образованию Государственной думы Федерального Собрания Российской Федерации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Лукьянов С.А.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ФГАОУ ВО РНИМУ им. Н.И. Пирогова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Самарский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Сибирский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научно-технологическому развитию 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92172"/>
                  </a:ext>
                </a:extLst>
              </a:tr>
              <a:tr h="2010804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вызовы требуют от российских медицинских университетов трансформации – перехода от отраслевой подготовки кадров к позиции мировых лидеров в генерации знаний и технологий, определяющих будущее медицины.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Мировая тенденция – рост продолжительности жизни, увеличение распространенности хронических заболеваний, угрозы новых инфекций – ставят перед университетами комплекс задач по</a:t>
                      </a:r>
                      <a:r>
                        <a:rPr lang="en-US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модернизации национальной системы здравоохранения и формированию культуры осознанного и ответственного отношения населения к здоровью.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Ключевые 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трансформационные изменения уже произошли и какие ещё необходимы в медицинской науке, образовании и университетской системе?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стратегические шаги ведущих медицинских вузов стали определяющими для достижения технологического лидерства?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усилить влияние университетов на формирование будущего медицины?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взаимодействия между вузами, государством и бизнесом наиболее эффективны для реализации прорывных разработок?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вызовы требуют от российских медицинских университетов трансформации – перехода от отраслевой подготовки кадров к позиции мировых лидеров в генерации знаний и технологий, определяющих будущее медицины.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Глобальные тенденции – рост продолжительности жизни, увеличение распространенности хронических заболеваний, угрозы новых инфекций – ставят перед университетами комплекс задач по</a:t>
                      </a:r>
                      <a:r>
                        <a:rPr lang="en-US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модернизации национальной системы здравоохранения и формированию культуры осознанного и ответственного отношения населения к здоровью.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Ключевые 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трансформационные изменения уже произошли и какие ещё необходимы в медицинской науке, образовании и университетской системе?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стратегические шаги ведущих медицинских вузов стали определяющими для достижения технологического лидерства?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 усилить влияние университетов на формирование будущего медицины?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модели взаимодействия между вузами, государством и бизнесом наиболее эффективны для реализации прорывных разработок?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43AE10-DFBA-4341-A2C7-0CEDCACA98C7}"/>
              </a:ext>
            </a:extLst>
          </p:cNvPr>
          <p:cNvSpPr/>
          <p:nvPr/>
        </p:nvSpPr>
        <p:spPr>
          <a:xfrm>
            <a:off x="245764" y="167162"/>
            <a:ext cx="1473488" cy="433432"/>
          </a:xfrm>
          <a:prstGeom prst="rect">
            <a:avLst/>
          </a:prstGeom>
          <a:solidFill>
            <a:srgbClr val="354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25 сентября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6178238-A1E9-074A-B231-CC1025B2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2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9" name="Таблица 12">
            <a:extLst>
              <a:ext uri="{FF2B5EF4-FFF2-40B4-BE49-F238E27FC236}">
                <a16:creationId xmlns:a16="http://schemas.microsoft.com/office/drawing/2014/main" id="{5D2694E8-3AC8-9E49-876C-0F681D33F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85420"/>
              </p:ext>
            </p:extLst>
          </p:nvPr>
        </p:nvGraphicFramePr>
        <p:xfrm>
          <a:off x="245764" y="8409073"/>
          <a:ext cx="706814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424263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11:30 – 12:00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Обход выставки на 1 этаже Межвузовского студенческого кампуса Евразийского НОЦ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ПРЕСС-ПОДХОД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В.Н., Афанасьев Д.В., Семенова Т.В., Мустафина С.А.,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Мажуга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А.Г.,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К.А., Лукьянов С.А.,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А.В., Куликов Е.С., Тарасов В.В.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2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D370-CD9D-AAB2-4C8A-00309F415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4DE62008-FFE4-1683-1DBE-E9D3FE7AC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04067"/>
              </p:ext>
            </p:extLst>
          </p:nvPr>
        </p:nvGraphicFramePr>
        <p:xfrm>
          <a:off x="245764" y="167162"/>
          <a:ext cx="7068146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12:00 – 13:30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1. УПРАВЛЕНИЕ УНИВЕРСИТЕТАМИ В КОНТЕКСТЕ НАЦИОНАЛЬНЫХ ИНТЕРЕСОВ РФ – МЕНЯЕМ ЦЕЛЕВУЮ МОДЕЛЬ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Афанасьев Д.В.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Заместитель министра Минобрнауки РФ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и.о.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Ким К.Х.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заместитель директора ФГБУН Институт эволюционной физиологии и биохимии им. И.М. Сеченова РФ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Сибирский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Кравченко О.А.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«Тульский государственный университет»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Башкирский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Лихачев С.А.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руководитель по работе с учреждениями образования и науки «Яндекс 360»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14819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трансформации в условиях современных вызовов: цифровизации, изменений в системе здравоохранения, новых требований к подготовке кадров и научным исследованиям. Участие в программе «Приоритет-2030» открывает перед вузами новые возможности, но требует пересмотра управленческих стратегий, адаптации к изменяющимся условиям и внедрения передовых практик. Как медицинским университетам сохранить конкурентоспособность, обеспечить устойчивое развитие и усилить вклад в национальную систему здравоохранения?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управленческие стратегии наиболее эффективны для медицинских университетов в условиях мировых изменений?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участие в программе «Приоритет-2030» влияет на развитие медицинских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ключевые тенденции и вызовы определяют будущее медицинского образования и науки?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внедрять и тиражировать лучшие практики в медицинских университетах для повышения качества образования и исследований?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трансформации в условиях глобальных вызовов: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, изменений в системе здравоохранения, новых требований к подготовке кадров и научным исследованиям. Участие в программе «Приоритет-2030» открывает перед вузами новые возможности, но требует пересмотра управленческих стратегий, адаптации к изменяющимся условиям и внедрения передовых практик. Как медицинским университетам сохранить конкурентоспособность, обеспечить устойчивое развитие и усилить вклад в национальную систему здравоохранения?</a:t>
                      </a:r>
                      <a:endParaRPr lang="en-US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управленческие стратегии наиболее эффективны для медицинских университетов в условиях глобальных изменений?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участие в программе «Приоритет-2030» влияет на развитие медицинских вузов?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ключевые тенденции и вызовы определяют будущее медицинского образования и науки?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Каким образом внедрять и тиражировать лучшие практики в медицинских университетах для повышения качества образования и исследований?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62B77B1-D435-40E3-AF74-11F4D1A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3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191BD177-01FC-1F14-5DFB-4238F78A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27763"/>
              </p:ext>
            </p:extLst>
          </p:nvPr>
        </p:nvGraphicFramePr>
        <p:xfrm>
          <a:off x="173845" y="6669042"/>
          <a:ext cx="706814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12:00 – 13:30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100" b="1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ТРЕК 2. ПАНЕЛЬНАЯ СЕССИЯ. АКАДЕМИЧЕСКОЕ ЛИДЕРСТВО ДЛЯ ОБЕСПЕЧЕНИЯ КАДРОВОГО ПОТЕНЦИАЛА В  ЗДРАВООХРАНЕНИИ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Семенова Т.В.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министра здравоохранения Российской Федерации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Представители региональных Министерств здравоохранения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Самарский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Ковтун О.П.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«Уральский государственный медицинский университет»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Благонравова А.С.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ПГМУ им. академика Е. А. Вагнера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Тюфилин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Д.С.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начальник управления стратегического развития здравоохранения ФГБУ «ЦНИИОИЗ»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Изосимова В.Е.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учебной работе ФГБОУ ВО Башкирский государственный медицинский университет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2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4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776DF8FB-4BD7-4250-A17B-1021BA45BDB2}"/>
              </a:ext>
            </a:extLst>
          </p:cNvPr>
          <p:cNvSpPr txBox="1">
            <a:spLocks/>
          </p:cNvSpPr>
          <p:nvPr/>
        </p:nvSpPr>
        <p:spPr>
          <a:xfrm>
            <a:off x="3605575" y="10356443"/>
            <a:ext cx="348524" cy="271713"/>
          </a:xfrm>
          <a:prstGeom prst="rect">
            <a:avLst/>
          </a:prstGeom>
          <a:solidFill>
            <a:srgbClr val="3645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4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222F65F1-EDB8-4AB7-B96B-8A229A212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97335"/>
              </p:ext>
            </p:extLst>
          </p:nvPr>
        </p:nvGraphicFramePr>
        <p:xfrm>
          <a:off x="245764" y="143867"/>
          <a:ext cx="706814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ТРЕК 2. ПАНЕЛЬНАЯ СЕССИЯ. АКАДЕМИЧЕСКОЕ ЛИДЕРСТВО ДЛЯ ОБЕСПЕЧЕНИЯ КАДРОВОГО ПОТЕНЦИАЛА В  ЗДРАВООХРАНЕНИИ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Академическое лидерство играет ключевую роль в трансформации медицинского образования, обеспечивая интеграцию науки, клинической практики и инновационных педагогических методик. 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рамках панельной сессии эксперты обсудят стратегии развития медицинских вузов, роль лидеров в формировании образовательных программ и пути повышения качества подготовки будущих врачей. Особое внимание будет уделено вопросам междисциплинарного взаимодействия, наставничества и адаптации образовательных стандартов к меняющимся требованиям практического здравоохранения.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Механизмы устранения кадрового дефицита в здравоохранении РФ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лучшие практики управления человеческими ресурсами наиболее эффективны для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Механизмы закрепления выпускников в практическом здравоохранении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действенную систему мотивации и поддержки для молодых исследователей и преподавателей?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Привлечение обучающихся к оказанию медицинской помощи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Повышение эффективности трудоустройства выпускников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BC85AAE-BCC6-4352-B5EC-92FBF85B4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542"/>
              </p:ext>
            </p:extLst>
          </p:nvPr>
        </p:nvGraphicFramePr>
        <p:xfrm>
          <a:off x="169564" y="4025226"/>
          <a:ext cx="706814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7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3. ТРАНСФЕР ЗНАНИЙ И ПРЕДПРИНИМАТЕЛЬСТВО В МЕДИЦИНСКИХ УНИВЕРСИТЕТАХ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Беланов К.Ю.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центра трансфера медицинских технологий НЦЭСМП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Семенова Т.В.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министра здравоохранения Российской Федерации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Сибирский государственный медицинский университет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Ректора, проректора по науке университетов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Руководители центров трансфера технологий университетов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41952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создания эффективной системы трансфера знаний и технологий, обеспечивающей интеграцию научных достижений, образовательного процесса и практического здравоохранения. Развитие предпринимательских компетенций и механизмов коммерциализации разработок становится ключевым фактором инновационного развития отрасли. Особую актуальность приобретает внедрение гибких образовательных технологий, позволяющих оперативно адаптировать подготовку специалистов к изменяющимся требованиям рынка труда и запросам системы здравоохранения.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лучшие практики интеграции науки, образования и практического здравоохранения наиболее эффективны в медицинских университетах?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механизмы трансфера технологий и коммерциализации исследований доказали свою результативность?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развивать предпринимательские компетенции у студентов и научных сотрудников медицинских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образовательные технологии позволяют наиболее гибко адаптировать программы под потребности рынка труда?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создания эффективной системы трансфера знаний и технологий, обеспечивающей интеграцию научных достижений, образовательного процесса и практического здравоохранения. Развитие предпринимательских компетенций и механизмов коммерциализации разработок становится ключевым фактором инновационного развития отрасли. Особую актуальность приобретает внедрение гибких образовательных технологий, позволяющих оперативно адаптировать подготовку специалистов к изменяющимся требованиям рынка труда и запросам системы здравоохранения.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лучшие практики интеграции науки, образования и практического здравоохранения наиболее эффективны в медицинских университетах?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механизмы трансфера технологий и коммерциализации исследований доказали свою результативность?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развивать предпринимательские компетенции у студентов и научных сотрудников медицинских вузов?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современные образовательные технологии позволяют наиболее гибко адаптировать программы под потребности рынка труда?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86AC5-444B-05E7-2B7D-4D3E32A0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F36651-E323-C7BF-AE1E-7201595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403082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5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6911EF7A-8604-44C6-A8C6-7A728E761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97514"/>
              </p:ext>
            </p:extLst>
          </p:nvPr>
        </p:nvGraphicFramePr>
        <p:xfrm>
          <a:off x="169564" y="235378"/>
          <a:ext cx="706814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4. СТРАТЕГИЧЕСКИЕ ТЕХНОЛОГИЧЕСКИЕ ПРОЕКТЫ – СТАВКИ НА БУДУЩЕЕ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Афанасьев Д.В.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заместитель министра науки и высшего образования Российской Федерации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Евсеева О.А.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Департамента управления проектами трансформации в трансляционных исследованиях 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Ковтун О.П.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«Уральский государственный медицинский университет»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Андрианов В.В.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директор по работе с партнерами АО «Р-Фарм»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Федорова О.С.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научной работе и последипломной подготовке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Моисеев И.С.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декан факультета фундаментальной медицины Первого Санкт-Петербургского государственного медицинского университета им. акад. И.П. Павлова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Кабирова М.Ф.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проректор по стратегическому развитию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Технологическое лидерство в биомедицине и фармацевтике критически важно для обеспечения суверенитета российской системы здравоохранения. В решении национальных задач РФ медицинские университеты, особенно участники программы «Приоритет-2030», играют ключевую роль в разработке и реализации стратегических технологических проектов.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Успех таких инициатив требует комплексного подхода, который включает интеграцию научных исследований, образовательных программ и промышленного внедрения, а также формирование эффективных механизмов управления инновациями.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стратегические проекты в биомедицине и фармацевтике обладают наибольшим прорывным потенциалом?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медицинским университетам – участникам «Приоритета-2030» обеспечить технологическое лидерство?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способами можно преодолеть разрыв между научными разработками и их внедрением в практическое здравоохранение?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форматы взаимодействия с бизнесом, государственными компаниями и клиническими учреждениями наиболее эффективны для реализации стратегических проектов?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Постоянное внедрение инновационных технологий стало необходимостью для обеспечения конкурентоспособности фармацевтических компаний и производства эффективных и безопасных лекарственных препаратов. Ключевыми направлениями развития фармацевтической отрасли сегодня являются создание высокотехнологичных производств, качественное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импортозамещение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снижение зависимости от иностранных поставок лекарственных средств.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1A4469D8-43CB-4376-9B42-89EEC9E4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58143"/>
              </p:ext>
            </p:extLst>
          </p:nvPr>
        </p:nvGraphicFramePr>
        <p:xfrm>
          <a:off x="169563" y="7132790"/>
          <a:ext cx="7068146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5. ТЕХНОЛОГИЧЕСКОЕ ЛИДЕРСТВО И ЗДОРОВЬЕСБЕРЕЖЕНИЕ: ИННОВАЦИИ ДЛЯ БУДУЩЕГО МЕДИЦИНЫ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Лукьянов С.А.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ФГАОУ ВО РНИМУ им. Н.И. Пирогова Минздрава России (Пироговский Университет)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Кокин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А.Ф.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проектного офиса «Медицина» АО «ОПК»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Ростех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Белова Л.Ю.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проректора по цифровой трансформации ФГБОУ ВО ПИМУ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Удут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Е.В.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зав. Центральной научно-исследовательской лабораторией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9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DE66-4A25-E592-D828-15F9BA61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F8DFADA-C922-E067-551D-B31A5D84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6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5AC1B68C-DA24-4DDE-8185-226E131D9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91409"/>
              </p:ext>
            </p:extLst>
          </p:nvPr>
        </p:nvGraphicFramePr>
        <p:xfrm>
          <a:off x="245764" y="143867"/>
          <a:ext cx="706814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ТРЕК 5. ТЕХНОЛОГИЧЕСКОЕ ЛИДЕРСТВО И ЗДОРОВЬЕСБЕРЕЖЕНИЕ: ИННОВАЦИИ ДЛЯ БУДУЩЕГО МЕДИЦИНЫ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Постоянное внедрение инновационных технологий стало необходимостью для обеспечения конкурентоспособности фармацевтических компаний и производства эффективных и безопасных лекарственных препаратов. Ключевыми направлениями развития фармацевтической отрасли сегодня являются создание высокотехнологичных производств, качественное импортозамещение и снижение зависимости от иностранных поставок лекарственных средств.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инновации являются ключевыми для развития фармацевтической отрасли?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 какими вызовами при внедрении инновационных технологий сталкиваются отечественные компании?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Какова роль университетов в решении задач инновационного развития фармацевтической отрасли?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меняются требования к компетенциям специалистов?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Инновационные технологии в профилактике и диагностике Роль ИИ и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big data 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управлении здоровьем населения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Импортозамещение и технологический суверенитет: как обеспечить независимость в производстве медицинского оборудования и ПО?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Цифровая трансформация образовательной среды: влияние «умных» кампусов на качество жизни студентов и преподавателей.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CBBE0BB2-9BDF-4A73-8EFF-52ECF3EB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01829"/>
              </p:ext>
            </p:extLst>
          </p:nvPr>
        </p:nvGraphicFramePr>
        <p:xfrm>
          <a:off x="245763" y="4577055"/>
          <a:ext cx="706814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6. БИОТЕХНОЛОГИИ И ФУНКЦИОНАЛЬНЫЕ МАТЕРИАЛЫ В МЕДИЦИНЕ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Сухоруков Г.Б.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профессор АНОО ВО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Сколковский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институт науки и технологий»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Никитин М.П.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зав. лабораторией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нанобиотехнологии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НИУ МФТИ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Ректора, проректора по науке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Руководители стратегических проектов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Биотехнологии и функциональные материалы открывают новые перспективы в медицине, создавая возможности для разработки персонализированных методов лечения, инновационных имплантатов и систем доставки лекарственных препаратов. Их развитие имеет критическое значение для повышения эффективности медицинской помощи, снижения технологической зависимости от зарубежных поставщиков и ускорения внедрения прорывных решений в клиническую практику. При этом реализация таких технологий требует комплексного междисциплинарного подхода, масштабирования научных исследований и модернизации образовательных программ в соответствии с новыми вызовами.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</a:p>
                    <a:p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биотехнологии и функциональные материалы обладают наибольшим потенциалом для медицинского применения?</a:t>
                      </a:r>
                    </a:p>
                    <a:p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ключевые барьеры (регуляторные, технологические, кадровые) затрудняют масштабирование инновационных разработок?</a:t>
                      </a:r>
                    </a:p>
                    <a:p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медицинские университеты могут усилить свое участие в разработке и коммерциализации биотехнологий?</a:t>
                      </a:r>
                    </a:p>
                    <a:p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преобразования необходимы в системе подготовки специалистов для работы с передовыми материалами и биотехнологиями?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Биотехнологии и функциональные материалы открывают новые перспективы в медицине, создавая возможности для разработки персонализированных методов лечения, инновационных имплантатов и систем доставки лекарственных препаратов. Их развитие имеет критическое значение для повышения эффективности медицинской помощи, снижения технологической зависимости от зарубежных поставщиков и ускорения внедрения прорывных решений в клиническую практику. При этом реализация таких технологий требует комплексного междисциплинарного подхода, масштабирования научных исследований и модернизации образовательных программ в соответствии с новыми вызовами.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биотехнологии и функциональные материалы обладают наибольшим потенциалом для медицинского применения?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ключевые барьеры (регуляторные, технологические, кадровые) затрудняют масштабирование инновационных разработок?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Каким образом медицинские университеты могут усилить свое участие в разработке и коммерциализации биотехнологий?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преобразования необходимы в системе подготовки специалистов для работы с передовыми материалами и биотехнологиями?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35D62-9F91-6180-0454-BEFD984A9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53BAFB-70C1-F478-5377-C32BD7B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7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DC7E2C-7632-4EF6-86FB-11577C557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91977"/>
              </p:ext>
            </p:extLst>
          </p:nvPr>
        </p:nvGraphicFramePr>
        <p:xfrm>
          <a:off x="245764" y="211173"/>
          <a:ext cx="7068146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068182624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888500315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7. ЦИФРОВАЯ ФАРМА (онлайн)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2872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Онлайн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Шестаков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ФБУ «Государственный институт лекарственных средств и надлежащих практик»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Лужанин В.Г.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ПГФА Минздрава России 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Дружиловский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Д.С.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научный сотрудник лаборатории структурно-функционального конструирования лекарств ФГБНУ «Научно-исследовательский институт биомедицинской химии имени В.Н.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Ореховича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 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Королев Д.А.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руководитель  Мастерской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видеотехнологий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Департамента компьютерной инженерии МИЭМ НИУ ВШЭ 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Самородов А.В.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профессор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19412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должна измениться подготовка специалистов в условиях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93131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8390D691-6608-4EC2-833E-92D4C9BF8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44190"/>
              </p:ext>
            </p:extLst>
          </p:nvPr>
        </p:nvGraphicFramePr>
        <p:xfrm>
          <a:off x="245764" y="5702908"/>
          <a:ext cx="706814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8. УНИВЕРСИТЕТЫ – ДРАЙВЕРЫ ВЫСОКОТЕХНОЛОГИЧНОЙ МЕДИЦИНЫ (онлайн)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Онлайн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БГМУ Минздрава России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Ефремова О.А.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заместитель главного врача по медицинской части Клиники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Руководители университетских клиник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Медицинские университеты играют ключевую роль в формировании инновационной экосистемы здравоохранения, интегрируя фундаментальную науку, клинические исследования и внедрение передовых технологий. Их потенциал позволяет не только готовить высококвалифицированных специалистов, но и создавать прорывные медицинские решения, включая цифровые платформы, телемедицинские сервисы и персонализированные подходы к лечению. 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полноценной реализации этой миссии требуется укрепление сотрудничества между вузами, научными центрами, бизнесом и государством, а также модернизация образовательных и исследовательских процессов.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ак медицинские университеты могут усилить свою трансляционную роль – от научных разработок до внедрения в практическое здравоохранение?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взаимодействия с индустриальными партнерами и медицинскими учреждениями наиболее эффективны для коммерциализации инноваций?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инфраструктурные и регуляторные изменения необходимы для развития высокотехнологичных медицинских проектов на базе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должны трансформироваться образовательные программы, чтобы выпускники могли работать с передовыми технологиями и участвовать в инновационных процессах?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Медицинские университеты играют ключевую роль в формировании инновационной экосистемы здравоохранения, интегрируя фундаментальную науку, клинические исследования и внедрение передовых технологий. Их потенциал позволяет не только готовить высококвалифицированных специалистов, но и создавать прорывные медицинские решения, включая цифровые платформы, телемедицинские сервисы и персонализированные подходы к лечению. Для полноценной реализации этой миссии требуется укрепление сотрудничества между вузами, научными центрами, бизнесом и государством, а также модернизация образовательных и исследовательских процессов.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медицинские университеты могут усилить свою трансляционную роль – от научных разработок до внедрения в практическое здравоохранение?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модели взаимодействия с индустриальными партнерами и медицинскими учреждениями наиболее эффективны для коммерциализации инноваций?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инфраструктурные и регуляторные изменения необходимы для развития высокотехнологичных медицинских проектов на базе университетов?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должны трансформироваться образовательные программы, чтобы выпускники могли работать с передовыми технологиями и участвовать в инновационных процессах?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6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6207-2ACF-847A-11E6-DBF3F09F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08D09F2-F8F9-FA9E-A724-F087CFE1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8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6783BAF0-E239-4801-B954-E7783067B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64858"/>
              </p:ext>
            </p:extLst>
          </p:nvPr>
        </p:nvGraphicFramePr>
        <p:xfrm>
          <a:off x="245764" y="266099"/>
          <a:ext cx="7068146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9. ЦИФРОВАЯ АРХИТЕКТУРА МЕДИЦИНСКИХ УНИВЕРСИТЕТОВ: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СТАНДАРТИЗАЦИЯ, ИНТЕГРАЦИЯ, РАЗВИТИЕ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№5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Шмырина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начальник управления цифровых технологий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Ректора, проректора по цифровой трансформации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Секция посвящена обсуждению концепции типовой цифровой архитектуры экосистемы медицинских вузов, подведомственных Министерству здравоохранения РФ. Участники рассмотрят стратегические и практические аспекты создания единой цифровой среды, обеспечивающей интеграцию образовательных, научных, медицинских и административных процессов.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центре внимания — формирование сервисной модели университета, стандартизация ИТ-инфраструктуры, повышение качества данных, интеграция с государственными информационными системами и обеспечение информационной безопасности. Особое внимание будет уделено вопросам цифровой зрелости вузов, этапности внедрения и управлению изменениями, а также оценке рисков и эффективному взаимодействию заинтересованных сторон.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Секция станет площадкой для обмена опытом между руководителями университетов, ИТ-специалистами, представителями Министерства здравоохранения, бизнеса и разработчиков технологий.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Проект «Цифровая кафедра»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представляет собой стратегическую инициативу, направленную на преодоление вызовов цифровой трансформации здравоохранения. В современных условиях медицинскому специалисту требуются не только фундаментальные профессиональные знания, но и уверенное владение цифровыми технологиями. Реализация проекта в медицинских вузах призвана устранить разрыв между традиционным медицинским образованием и актуальными потребностями цифровой медицины, включая работу с большими данными, телемедицинскими сервисами и системами поддержки клинических решений. При этом внедрение сталкивается с необходимостью пересмотра образовательных программ, подготовки педагогических кадров и разработки практико-ориентированных учебных материалов.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исследователей.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успешных кадровых инициатив — от программ ранней профориентации до систем внутреннего поиска талантов и программ академического обмена. Особое внимание уделят практическим аспектам: моделям гибкого графика работы, системам оценки профессиональных навыков, программам совмещенного обучения и другим инструментам, доказавшим свою эффективность в передовых медицинских вузах. В центре обсуждения — проверенные решения для формирования устойчивой кадровой системы университета.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8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2C10-14BE-E1C9-5E35-E655106F8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35AFFA66-6538-E4CE-1EA9-DA930CC36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40725"/>
              </p:ext>
            </p:extLst>
          </p:nvPr>
        </p:nvGraphicFramePr>
        <p:xfrm>
          <a:off x="245764" y="287448"/>
          <a:ext cx="706814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9. ЦИФРОВАЯ АРХИТЕКТУРА МЕДИЦИНСКИХ УНИВЕРСИТЕТОВ: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СТАНДАРТИЗАЦИЯ, ИНТЕГРАЦИЯ, РАЗВИТИЕ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обеспечить баланс между типовой архитектурой и индивидуальными особенностями вузов? Какие элементы цифровой архитектуры должны быть едиными для всех медицинских университетов, а какие – адаптироваться под локальные условия?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повысить качество данных и исключить дублирование информации? Каким должен быть минимальный набор требований к качеству первичных данных? Как организовать интеграцию между внутренними и внешними информационными системами для обеспечения единого информационного пространства?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выстроить эффективную сервисную модель университета? Как трансформировать внутренние процессы, чтобы сервисы работали без сбоев? Какие сервисы имеют первостепенное значение для студентов, преподавателей и администрации?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управлять рисками и обеспечивать информационную безопасность? Как защитить персональные и медицинские данные в условиях интеграции с ГИС и внешними системами? Какие организационные и технические меры должны быть обязательными для всех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организовать обучение персонала и управление изменениями, чтобы преодолеть сопротивление нововведениям? Как использовать опыт пилотных внедрений для тиражирования архитектуры на другие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Интеграция технологии искусственного интеллекта в лечебную и образовательную работу медицинских вузов. Какие направления применения ИИ наиболее перспективны: диагностика, поддержка принятия врачебных решений, прогнозирование исходов лечения? Как обеспечить безопасность и этичность использования ИИ при работе с пациентами?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интегрировать ИИ-системы в учебный процесс для подготовки студентов к цифровой медицине?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компетенции должны стать обязательными для будущих врачей в условиях цифровизации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гармонично встроить модули «Цифровой кафедры» в существующие учебные планы без превышения нормативной нагрузки?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методики подготовки преподавателей к работе с цифровыми медицинскими технологиями можно масштабировать?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оценить результативность проекта и его фактическое влияние на формирование профессиональных навыков выпускников?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исследователей.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успешных кадровых инициатив — от программ ранней профориентации до систем внутреннего поиска талантов и программ академического обмена. Особое внимание уделят практическим аспектам: моделям гибкого графика работы, системам оценки профессиональных навыков, программам совмещенного обучения и другим инструментам, доказавшим свою эффективность в передовых медицинских вузах. В центре обсуждения — проверенные решения для формирования устойчивой кадровой системы университета.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99E1282-66F0-F440-C6C5-D16EC0E0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9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71792A-8457-A5DA-3755-709EADA71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72510"/>
              </p:ext>
            </p:extLst>
          </p:nvPr>
        </p:nvGraphicFramePr>
        <p:xfrm>
          <a:off x="245764" y="6541293"/>
          <a:ext cx="689388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73">
                  <a:extLst>
                    <a:ext uri="{9D8B030D-6E8A-4147-A177-3AD203B41FA5}">
                      <a16:colId xmlns:a16="http://schemas.microsoft.com/office/drawing/2014/main" val="3316783312"/>
                    </a:ext>
                  </a:extLst>
                </a:gridCol>
                <a:gridCol w="5865111">
                  <a:extLst>
                    <a:ext uri="{9D8B030D-6E8A-4147-A177-3AD203B41FA5}">
                      <a16:colId xmlns:a16="http://schemas.microsoft.com/office/drawing/2014/main" val="256822425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16:45 – 19:30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Экскурсии по научной инфраструктуре (Межвузовский студенческий кампус Евразийского НОЦ мирового уровня, Институт фундаментальной медицины БГМУ) – площадки </a:t>
                      </a:r>
                      <a:r>
                        <a:rPr lang="ru-RU" sz="1100" b="1" i="0" baseline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обсуждения в лабораториях.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Экскурсии по городу Уфа.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54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5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5359</Words>
  <Application>Microsoft Office PowerPoint</Application>
  <PresentationFormat>Произвольный</PresentationFormat>
  <Paragraphs>468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Onest</vt:lpstr>
      <vt:lpstr>Onest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Мадеев</dc:creator>
  <cp:lastModifiedBy>Чусова Ксения Викторовна</cp:lastModifiedBy>
  <cp:revision>125</cp:revision>
  <cp:lastPrinted>2025-09-03T12:54:02Z</cp:lastPrinted>
  <dcterms:created xsi:type="dcterms:W3CDTF">2025-08-12T04:25:01Z</dcterms:created>
  <dcterms:modified xsi:type="dcterms:W3CDTF">2025-09-22T03:45:36Z</dcterms:modified>
</cp:coreProperties>
</file>