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3795"/>
    <a:srgbClr val="FC0F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52"/>
    <p:restoredTop sz="94676"/>
  </p:normalViewPr>
  <p:slideViewPr>
    <p:cSldViewPr snapToGrid="0" snapToObjects="1">
      <p:cViewPr varScale="1">
        <p:scale>
          <a:sx n="112" d="100"/>
          <a:sy n="112" d="100"/>
        </p:scale>
        <p:origin x="78" y="-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DC35BE-741F-8B4F-8936-28A0A94DA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4777F4-5E0A-454F-A4F3-E3F0AE8FB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AC46E3-E99C-FF4E-8706-2E0913FA6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CFC5-4088-6141-8FE4-D512CBC55A28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7146D8-2469-CB48-9C97-E6E756FBC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7C514D-2CA9-1D4F-B3C0-13EEFF636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7A82-C95F-8E49-89F4-7BD3F8CF6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722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2A3F47-84F2-3C4C-8AA5-0381509B4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23E955-7876-044F-A4D9-939BAE1B24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6180FB-B294-ED45-9835-ED55F4BB1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CFC5-4088-6141-8FE4-D512CBC55A28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C0D1E8-6A69-0F4C-BBCF-168DA3AF7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354F26-F435-1847-968D-5122E8B9C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7A82-C95F-8E49-89F4-7BD3F8CF6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997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86A7C0B-4343-A045-A628-57FC020D80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D0E39B-F67E-8743-9EF8-D84090E27B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AE4B74-3F64-5547-9754-F616C3E4C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CFC5-4088-6141-8FE4-D512CBC55A28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23CF9D-010C-E449-89F8-7C1FA7357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E52268-12DB-C74D-B2BB-8AFD371D4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7A82-C95F-8E49-89F4-7BD3F8CF6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94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F0A7B4-226C-BB40-B2C5-8DB9E56D7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085764-C3D3-8540-A55A-245DF2379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3C290B-BA20-9F45-A3A5-1E5E86A55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CFC5-4088-6141-8FE4-D512CBC55A28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9D011C-E40B-C449-A310-99435D9A7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6CBA37-0723-6247-8014-EF9BD0C6F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7A82-C95F-8E49-89F4-7BD3F8CF6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028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2DDE08-691A-1240-A2C3-566FC2CF5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8B3522-2F6F-624D-9BED-2300EBA54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926CCC-C86B-C746-9DF7-309FF635E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CFC5-4088-6141-8FE4-D512CBC55A28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6AE590-98C6-474E-B6D6-4CED87498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A46E49-B243-0449-9FF6-12F35CEF9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7A82-C95F-8E49-89F4-7BD3F8CF6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517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0587AA-5EB0-9740-8490-C16145F47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B06139-1573-6347-8832-594F83331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65D7B6-C067-344E-9260-D29C6F2758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F0D49F-04A6-1648-A951-08343EEBF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CFC5-4088-6141-8FE4-D512CBC55A28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AA01E7-0583-DC4B-935A-47DDBB8A8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02573E-09E1-9F44-B3EE-DF58D57F7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7A82-C95F-8E49-89F4-7BD3F8CF6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632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E3D059-701B-CA45-97B6-35CC14978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CD2C46-0B12-494B-9A8D-4D31D9557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F050192-1F0A-D647-B4B2-28AD64800C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840BC62-84DC-C84E-9F15-824221231F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1489D4-A55D-5342-8866-1FCABB892B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CEBD2C1-8CEB-614F-9C2B-5A9BF153F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CFC5-4088-6141-8FE4-D512CBC55A28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92D42C1-B212-5F43-85C5-31B12782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78BA1EE-A4C7-3349-BF36-F4CF4CA9B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7A82-C95F-8E49-89F4-7BD3F8CF6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9D5795-4134-5447-A349-0705D12BE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4A0B324-3883-E94A-AB97-20D80C9C9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CFC5-4088-6141-8FE4-D512CBC55A28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2C16D39-D7BF-8048-AFE9-7778CB013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531535D-4275-DC47-91DB-CDB1506D4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7A82-C95F-8E49-89F4-7BD3F8CF6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699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2930AC-3497-1B45-9967-998D94273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CFC5-4088-6141-8FE4-D512CBC55A28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103FA09-5A9C-F041-85B1-71597A83A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542D587-1606-0845-9BB7-235DA5505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7A82-C95F-8E49-89F4-7BD3F8CF6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769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4CC103-235A-684D-9C62-319275141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55E9FD-6E77-FF41-A9D0-2F9E15F19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2D49B7-1326-CD4E-ADA1-B60440BF3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4A5C19-DC3C-304D-8F67-B9AC18143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CFC5-4088-6141-8FE4-D512CBC55A28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DB91E5-DBD2-4340-9A74-B257476C0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E0C064-A443-7D4D-BD2B-895177762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7A82-C95F-8E49-89F4-7BD3F8CF6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184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697DD7-A065-C245-A64E-03B64DB87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5A264BE-EDB2-C54D-86D1-CABC7BC69F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703C44C-B8AF-AE48-8248-901EF2F9B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5BF62B-5C69-3641-B5EE-D5EF0B9E1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CFC5-4088-6141-8FE4-D512CBC55A28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8CCE48-E0C5-D14D-BFDA-FBA1DD09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9FE4B7-C09E-FD40-B072-D02EC79F2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7A82-C95F-8E49-89F4-7BD3F8CF6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192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8CD8CA-F9CD-0F4D-885E-5E971312E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835392-B2F2-3B4C-8F68-B2DBCC522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8CDB21-4D5E-794F-B965-6B364E1BAD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1CFC5-4088-6141-8FE4-D512CBC55A28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AFB989-EAD5-7442-B17A-015A0619EB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031D9C-4E9F-2448-8E96-4B64BD40B0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37A82-C95F-8E49-89F4-7BD3F8CF6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75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12" Type="http://schemas.openxmlformats.org/officeDocument/2006/relationships/image" Target="../media/image4.png"/><Relationship Id="rId2" Type="http://schemas.openxmlformats.org/officeDocument/2006/relationships/image" Target="../media/image1.jp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3.svg"/><Relationship Id="rId9" Type="http://schemas.openxmlformats.org/officeDocument/2006/relationships/image" Target="../media/image9.svg"/><Relationship Id="rId1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скругленными соседними углами 8">
            <a:extLst>
              <a:ext uri="{FF2B5EF4-FFF2-40B4-BE49-F238E27FC236}">
                <a16:creationId xmlns:a16="http://schemas.microsoft.com/office/drawing/2014/main" id="{3CCA7AB9-2B52-2243-BD76-DB6C7FDE8C6C}"/>
              </a:ext>
            </a:extLst>
          </p:cNvPr>
          <p:cNvSpPr/>
          <p:nvPr/>
        </p:nvSpPr>
        <p:spPr>
          <a:xfrm rot="5400000">
            <a:off x="-1472878" y="1472878"/>
            <a:ext cx="6858000" cy="3912243"/>
          </a:xfrm>
          <a:prstGeom prst="round2SameRect">
            <a:avLst/>
          </a:prstGeom>
          <a:solidFill>
            <a:srgbClr val="083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38BF4A1-FE99-2E4C-AFF2-2DBDEA6E6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-2864516" y="2855191"/>
            <a:ext cx="6858000" cy="1147619"/>
          </a:xfrm>
          <a:prstGeom prst="rect">
            <a:avLst/>
          </a:prstGeom>
        </p:spPr>
      </p:pic>
      <p:pic>
        <p:nvPicPr>
          <p:cNvPr id="96" name="Рисунок 95" descr="Изображение выглядит как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0C5B01A3-E406-3E4C-9A89-9128E069D6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61037">
            <a:off x="323505" y="-256849"/>
            <a:ext cx="4442317" cy="9802876"/>
          </a:xfrm>
          <a:prstGeom prst="rect">
            <a:avLst/>
          </a:prstGeom>
        </p:spPr>
      </p:pic>
      <p:pic>
        <p:nvPicPr>
          <p:cNvPr id="97" name="Picture 2" descr="logo">
            <a:extLst>
              <a:ext uri="{FF2B5EF4-FFF2-40B4-BE49-F238E27FC236}">
                <a16:creationId xmlns:a16="http://schemas.microsoft.com/office/drawing/2014/main" id="{89E3AD6F-7ECD-ED49-8F2E-DF55B24AD6C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789" y="409073"/>
            <a:ext cx="1351565" cy="1355558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1A6B6408-FBE1-FF4B-9A77-475BB90716AB}"/>
              </a:ext>
            </a:extLst>
          </p:cNvPr>
          <p:cNvSpPr txBox="1"/>
          <p:nvPr/>
        </p:nvSpPr>
        <p:spPr>
          <a:xfrm>
            <a:off x="5074403" y="2067090"/>
            <a:ext cx="680167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800" b="1" dirty="0">
                <a:solidFill>
                  <a:srgbClr val="FF0000"/>
                </a:solidFill>
                <a:latin typeface="Inter 28pt 28pt Black" panose="02000503000000020004" pitchFamily="2" charset="0"/>
                <a:ea typeface="Inter 28pt 28pt Black" panose="02000503000000020004" pitchFamily="2" charset="0"/>
              </a:rPr>
              <a:t>РАЗВИТИЕ МОЛОДЕЖНОГО ПРЕДПРИНИМАТЕЛЬСТВА</a:t>
            </a:r>
          </a:p>
          <a:p>
            <a:pPr algn="r"/>
            <a:r>
              <a:rPr lang="ru-RU" sz="3800" b="1" dirty="0">
                <a:solidFill>
                  <a:srgbClr val="FF0000"/>
                </a:solidFill>
                <a:latin typeface="Inter 28pt 28pt Black" panose="02000503000000020004" pitchFamily="2" charset="0"/>
                <a:ea typeface="Inter 28pt 28pt Black" panose="02000503000000020004" pitchFamily="2" charset="0"/>
              </a:rPr>
              <a:t>В УНИВЕРСИТЕТЕ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374F952-D55B-874E-95E6-7F2AF8EDD525}"/>
              </a:ext>
            </a:extLst>
          </p:cNvPr>
          <p:cNvSpPr txBox="1"/>
          <p:nvPr/>
        </p:nvSpPr>
        <p:spPr>
          <a:xfrm>
            <a:off x="5636870" y="680094"/>
            <a:ext cx="62392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="1" dirty="0">
                <a:solidFill>
                  <a:srgbClr val="083795"/>
                </a:solidFill>
                <a:latin typeface="Inter 28pt 28pt Black" panose="02000503000000020004" pitchFamily="2" charset="0"/>
                <a:ea typeface="Inter 28pt 28pt Black" panose="02000503000000020004" pitchFamily="2" charset="0"/>
              </a:rPr>
              <a:t>СТУДЕНТЫ и ОРДИНАТОРЫ!</a:t>
            </a:r>
          </a:p>
          <a:p>
            <a:pPr algn="r"/>
            <a:r>
              <a:rPr lang="ru-RU" sz="2200" b="1" dirty="0">
                <a:solidFill>
                  <a:srgbClr val="083795"/>
                </a:solidFill>
                <a:latin typeface="Inter 28pt 28pt" panose="02000503000000020004" pitchFamily="2" charset="0"/>
                <a:ea typeface="Inter 28pt 28pt" panose="02000503000000020004" pitchFamily="2" charset="0"/>
              </a:rPr>
              <a:t>приглашаем на </a:t>
            </a:r>
            <a:r>
              <a:rPr lang="ru-RU" sz="2200" b="1" dirty="0">
                <a:solidFill>
                  <a:srgbClr val="FF0000"/>
                </a:solidFill>
                <a:latin typeface="Inter 28pt 28pt" panose="02000503000000020004" pitchFamily="2" charset="0"/>
                <a:ea typeface="Inter 28pt 28pt" panose="02000503000000020004" pitchFamily="2" charset="0"/>
              </a:rPr>
              <a:t>обучение</a:t>
            </a:r>
            <a:r>
              <a:rPr lang="ru-RU" sz="2200" b="1" dirty="0">
                <a:solidFill>
                  <a:srgbClr val="083795"/>
                </a:solidFill>
                <a:latin typeface="Inter 28pt 28pt" panose="02000503000000020004" pitchFamily="2" charset="0"/>
                <a:ea typeface="Inter 28pt 28pt" panose="02000503000000020004" pitchFamily="2" charset="0"/>
              </a:rPr>
              <a:t> и повышение квалификации по программе: 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C5F95664-2333-E646-8FC8-08BF48DF647F}"/>
              </a:ext>
            </a:extLst>
          </p:cNvPr>
          <p:cNvSpPr/>
          <p:nvPr/>
        </p:nvSpPr>
        <p:spPr>
          <a:xfrm>
            <a:off x="1785907" y="5465382"/>
            <a:ext cx="3288496" cy="868390"/>
          </a:xfrm>
          <a:prstGeom prst="roundRect">
            <a:avLst>
              <a:gd name="adj" fmla="val 213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FF0000"/>
                </a:solidFill>
                <a:effectLst/>
                <a:latin typeface="Inter 28pt 28pt" panose="02000503000000020004" pitchFamily="2" charset="0"/>
                <a:ea typeface="Inter 28pt 28pt" panose="02000503000000020004" pitchFamily="2" charset="0"/>
              </a:rPr>
              <a:t>Развитие компетенций </a:t>
            </a:r>
            <a:r>
              <a:rPr lang="ru-RU" sz="1200" b="1" dirty="0">
                <a:solidFill>
                  <a:srgbClr val="083795"/>
                </a:solidFill>
                <a:effectLst/>
                <a:latin typeface="Inter 28pt 28pt" panose="02000503000000020004" pitchFamily="2" charset="0"/>
                <a:ea typeface="Inter 28pt 28pt" panose="02000503000000020004" pitchFamily="2" charset="0"/>
              </a:rPr>
              <a:t>в области предпринимательства и инновационной деятельности</a:t>
            </a:r>
            <a:endParaRPr lang="ru-RU" sz="1200" b="1" dirty="0">
              <a:solidFill>
                <a:srgbClr val="083795"/>
              </a:solidFill>
              <a:latin typeface="Inter 28pt 28pt" panose="02000503000000020004" pitchFamily="2" charset="0"/>
              <a:ea typeface="Inter 28pt 28pt" panose="02000503000000020004" pitchFamily="2" charset="0"/>
            </a:endParaRPr>
          </a:p>
        </p:txBody>
      </p:sp>
      <p:sp>
        <p:nvSpPr>
          <p:cNvPr id="101" name="Скругленный прямоугольник 100">
            <a:extLst>
              <a:ext uri="{FF2B5EF4-FFF2-40B4-BE49-F238E27FC236}">
                <a16:creationId xmlns:a16="http://schemas.microsoft.com/office/drawing/2014/main" id="{9DFB0632-1E3C-0A42-A4E7-BF12A3B8A9F2}"/>
              </a:ext>
            </a:extLst>
          </p:cNvPr>
          <p:cNvSpPr/>
          <p:nvPr/>
        </p:nvSpPr>
        <p:spPr>
          <a:xfrm>
            <a:off x="8388022" y="9137179"/>
            <a:ext cx="3488057" cy="1196788"/>
          </a:xfrm>
          <a:prstGeom prst="roundRect">
            <a:avLst>
              <a:gd name="adj" fmla="val 213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83795"/>
                </a:solidFill>
                <a:effectLst/>
                <a:latin typeface="Inter 28pt 28pt" panose="02000503000000020004" pitchFamily="2" charset="0"/>
                <a:ea typeface="Inter 28pt 28pt" panose="02000503000000020004" pitchFamily="2" charset="0"/>
              </a:rPr>
              <a:t>Подготовить преподавателей для дисциплины по молодежному предпринимательству </a:t>
            </a:r>
            <a:endParaRPr lang="ru-RU" sz="1600" b="1" dirty="0">
              <a:solidFill>
                <a:srgbClr val="083795"/>
              </a:solidFill>
              <a:latin typeface="Inter 28pt 28pt" panose="02000503000000020004" pitchFamily="2" charset="0"/>
              <a:ea typeface="Inter 28pt 28pt" panose="02000503000000020004" pitchFamily="2" charset="0"/>
            </a:endParaRPr>
          </a:p>
        </p:txBody>
      </p:sp>
      <p:sp>
        <p:nvSpPr>
          <p:cNvPr id="102" name="Скругленный прямоугольник 101">
            <a:extLst>
              <a:ext uri="{FF2B5EF4-FFF2-40B4-BE49-F238E27FC236}">
                <a16:creationId xmlns:a16="http://schemas.microsoft.com/office/drawing/2014/main" id="{0DE580F6-56B5-C042-8D22-0D4AE4B2F80B}"/>
              </a:ext>
            </a:extLst>
          </p:cNvPr>
          <p:cNvSpPr/>
          <p:nvPr/>
        </p:nvSpPr>
        <p:spPr>
          <a:xfrm>
            <a:off x="8388022" y="10413245"/>
            <a:ext cx="3488057" cy="1196788"/>
          </a:xfrm>
          <a:prstGeom prst="roundRect">
            <a:avLst>
              <a:gd name="adj" fmla="val 213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83795"/>
                </a:solidFill>
                <a:effectLst/>
                <a:latin typeface="Inter 28pt 28pt" panose="02000503000000020004" pitchFamily="2" charset="0"/>
                <a:ea typeface="Inter 28pt 28pt" panose="02000503000000020004" pitchFamily="2" charset="0"/>
              </a:rPr>
              <a:t>Создать кадровый резерв для Центра трансфера технологий БГМУ</a:t>
            </a:r>
            <a:endParaRPr lang="ru-RU" sz="1600" b="1" dirty="0">
              <a:solidFill>
                <a:srgbClr val="083795"/>
              </a:solidFill>
              <a:latin typeface="Inter 28pt 28pt" panose="02000503000000020004" pitchFamily="2" charset="0"/>
              <a:ea typeface="Inter 28pt 28pt" panose="02000503000000020004" pitchFamily="2" charset="0"/>
            </a:endParaRPr>
          </a:p>
        </p:txBody>
      </p:sp>
      <p:sp>
        <p:nvSpPr>
          <p:cNvPr id="103" name="Скругленный прямоугольник 102">
            <a:extLst>
              <a:ext uri="{FF2B5EF4-FFF2-40B4-BE49-F238E27FC236}">
                <a16:creationId xmlns:a16="http://schemas.microsoft.com/office/drawing/2014/main" id="{94E35CFD-7BC0-C04B-8FDF-845F17DF6D0B}"/>
              </a:ext>
            </a:extLst>
          </p:cNvPr>
          <p:cNvSpPr/>
          <p:nvPr/>
        </p:nvSpPr>
        <p:spPr>
          <a:xfrm>
            <a:off x="5186745" y="5465382"/>
            <a:ext cx="3288496" cy="868390"/>
          </a:xfrm>
          <a:prstGeom prst="roundRect">
            <a:avLst>
              <a:gd name="adj" fmla="val 213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FF0000"/>
                </a:solidFill>
                <a:effectLst/>
                <a:latin typeface="Inter 28pt 28pt" panose="02000503000000020004" pitchFamily="2" charset="0"/>
                <a:ea typeface="Inter 28pt 28pt" panose="02000503000000020004" pitchFamily="2" charset="0"/>
              </a:rPr>
              <a:t>Подготовить преподавателей </a:t>
            </a:r>
            <a:r>
              <a:rPr lang="ru-RU" sz="1200" b="1" dirty="0">
                <a:solidFill>
                  <a:srgbClr val="083795"/>
                </a:solidFill>
                <a:effectLst/>
                <a:latin typeface="Inter 28pt 28pt" panose="02000503000000020004" pitchFamily="2" charset="0"/>
                <a:ea typeface="Inter 28pt 28pt" panose="02000503000000020004" pitchFamily="2" charset="0"/>
              </a:rPr>
              <a:t>для дисциплины по молодежному предпринимательству</a:t>
            </a:r>
          </a:p>
        </p:txBody>
      </p:sp>
      <p:sp>
        <p:nvSpPr>
          <p:cNvPr id="104" name="Скругленный прямоугольник 103">
            <a:extLst>
              <a:ext uri="{FF2B5EF4-FFF2-40B4-BE49-F238E27FC236}">
                <a16:creationId xmlns:a16="http://schemas.microsoft.com/office/drawing/2014/main" id="{A59BE610-A9AB-F645-8004-19E1FFE1715E}"/>
              </a:ext>
            </a:extLst>
          </p:cNvPr>
          <p:cNvSpPr/>
          <p:nvPr/>
        </p:nvSpPr>
        <p:spPr>
          <a:xfrm>
            <a:off x="8587583" y="5465382"/>
            <a:ext cx="3288496" cy="868390"/>
          </a:xfrm>
          <a:prstGeom prst="roundRect">
            <a:avLst>
              <a:gd name="adj" fmla="val 213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83795"/>
                </a:solidFill>
                <a:effectLst/>
                <a:latin typeface="Inter 28pt 28pt" panose="02000503000000020004" pitchFamily="2" charset="0"/>
                <a:ea typeface="Inter 28pt 28pt" panose="02000503000000020004" pitchFamily="2" charset="0"/>
              </a:rPr>
              <a:t>Создать </a:t>
            </a:r>
            <a:r>
              <a:rPr lang="ru-RU" sz="1200" b="1" dirty="0">
                <a:solidFill>
                  <a:srgbClr val="FF0000"/>
                </a:solidFill>
                <a:effectLst/>
                <a:latin typeface="Inter 28pt 28pt" panose="02000503000000020004" pitchFamily="2" charset="0"/>
                <a:ea typeface="Inter 28pt 28pt" panose="02000503000000020004" pitchFamily="2" charset="0"/>
              </a:rPr>
              <a:t>кадровый резерв </a:t>
            </a:r>
            <a:r>
              <a:rPr lang="ru-RU" sz="1200" b="1" dirty="0">
                <a:solidFill>
                  <a:srgbClr val="083795"/>
                </a:solidFill>
                <a:effectLst/>
                <a:latin typeface="Inter 28pt 28pt" panose="02000503000000020004" pitchFamily="2" charset="0"/>
                <a:ea typeface="Inter 28pt 28pt" panose="02000503000000020004" pitchFamily="2" charset="0"/>
              </a:rPr>
              <a:t>для </a:t>
            </a:r>
            <a:br>
              <a:rPr lang="ru-RU" sz="1200" b="1" dirty="0">
                <a:solidFill>
                  <a:srgbClr val="083795"/>
                </a:solidFill>
                <a:effectLst/>
                <a:latin typeface="Inter 28pt 28pt" panose="02000503000000020004" pitchFamily="2" charset="0"/>
                <a:ea typeface="Inter 28pt 28pt" panose="02000503000000020004" pitchFamily="2" charset="0"/>
              </a:rPr>
            </a:br>
            <a:r>
              <a:rPr lang="ru-RU" sz="1200" b="1" dirty="0">
                <a:solidFill>
                  <a:srgbClr val="083795"/>
                </a:solidFill>
                <a:effectLst/>
                <a:latin typeface="Inter 28pt 28pt" panose="02000503000000020004" pitchFamily="2" charset="0"/>
                <a:ea typeface="Inter 28pt 28pt" panose="02000503000000020004" pitchFamily="2" charset="0"/>
              </a:rPr>
              <a:t>Центра трансфера технологий БГМУ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59EA6EA8-4D65-2C49-94C6-6AF9E483C5CA}"/>
              </a:ext>
            </a:extLst>
          </p:cNvPr>
          <p:cNvSpPr txBox="1"/>
          <p:nvPr/>
        </p:nvSpPr>
        <p:spPr>
          <a:xfrm>
            <a:off x="8768275" y="4971259"/>
            <a:ext cx="31078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="1" dirty="0">
                <a:solidFill>
                  <a:srgbClr val="083795"/>
                </a:solidFill>
                <a:latin typeface="Inter 28pt 28pt Black" panose="02000503000000020004" pitchFamily="2" charset="0"/>
                <a:ea typeface="Inter 28pt 28pt Black" panose="02000503000000020004" pitchFamily="2" charset="0"/>
              </a:rPr>
              <a:t>ЗАДАЧИ КУРСА:</a:t>
            </a:r>
            <a:endParaRPr lang="ru-RU" sz="2200" b="1" dirty="0">
              <a:solidFill>
                <a:srgbClr val="083795"/>
              </a:solidFill>
              <a:latin typeface="Inter 28pt 28pt" panose="02000503000000020004" pitchFamily="2" charset="0"/>
              <a:ea typeface="Inter 28pt 28pt" panose="02000503000000020004" pitchFamily="2" charset="0"/>
            </a:endParaRPr>
          </a:p>
        </p:txBody>
      </p:sp>
      <p:sp>
        <p:nvSpPr>
          <p:cNvPr id="106" name="Скругленный прямоугольник 105">
            <a:extLst>
              <a:ext uri="{FF2B5EF4-FFF2-40B4-BE49-F238E27FC236}">
                <a16:creationId xmlns:a16="http://schemas.microsoft.com/office/drawing/2014/main" id="{2825DA6A-9B98-4541-9F44-CC21083B86FC}"/>
              </a:ext>
            </a:extLst>
          </p:cNvPr>
          <p:cNvSpPr/>
          <p:nvPr/>
        </p:nvSpPr>
        <p:spPr>
          <a:xfrm>
            <a:off x="-12043727" y="503030"/>
            <a:ext cx="1824611" cy="464368"/>
          </a:xfrm>
          <a:prstGeom prst="roundRect">
            <a:avLst>
              <a:gd name="adj" fmla="val 50000"/>
            </a:avLst>
          </a:prstGeom>
          <a:solidFill>
            <a:srgbClr val="083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/>
                <a:latin typeface="Inter 28pt 28pt" panose="02000503000000020004" pitchFamily="2" charset="0"/>
                <a:ea typeface="Inter 28pt 28pt" panose="02000503000000020004" pitchFamily="2" charset="0"/>
              </a:rPr>
              <a:t>ТЕМЫ:</a:t>
            </a:r>
            <a:endParaRPr lang="ru-RU" sz="2400" b="1" dirty="0">
              <a:solidFill>
                <a:schemeClr val="bg1"/>
              </a:solidFill>
              <a:latin typeface="Inter 28pt 28pt" panose="02000503000000020004" pitchFamily="2" charset="0"/>
              <a:ea typeface="Inter 28pt 28pt" panose="02000503000000020004" pitchFamily="2" charset="0"/>
            </a:endParaRPr>
          </a:p>
        </p:txBody>
      </p:sp>
      <p:sp>
        <p:nvSpPr>
          <p:cNvPr id="107" name="Скругленный прямоугольник 106">
            <a:extLst>
              <a:ext uri="{FF2B5EF4-FFF2-40B4-BE49-F238E27FC236}">
                <a16:creationId xmlns:a16="http://schemas.microsoft.com/office/drawing/2014/main" id="{04F3BE42-8EE8-1444-9AA4-F610DB956BA1}"/>
              </a:ext>
            </a:extLst>
          </p:cNvPr>
          <p:cNvSpPr/>
          <p:nvPr/>
        </p:nvSpPr>
        <p:spPr>
          <a:xfrm>
            <a:off x="-10054213" y="503030"/>
            <a:ext cx="3488057" cy="46436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83795"/>
                </a:solidFill>
                <a:effectLst/>
                <a:latin typeface="Inter 28pt 28pt" panose="02000503000000020004" pitchFamily="2" charset="0"/>
                <a:ea typeface="Inter 28pt 28pt" panose="02000503000000020004" pitchFamily="2" charset="0"/>
              </a:rPr>
              <a:t>Основы предпринимательства </a:t>
            </a:r>
          </a:p>
        </p:txBody>
      </p:sp>
      <p:sp>
        <p:nvSpPr>
          <p:cNvPr id="108" name="Скругленный прямоугольник 107">
            <a:extLst>
              <a:ext uri="{FF2B5EF4-FFF2-40B4-BE49-F238E27FC236}">
                <a16:creationId xmlns:a16="http://schemas.microsoft.com/office/drawing/2014/main" id="{C654AD0F-1450-7147-9A83-9AA24DF92202}"/>
              </a:ext>
            </a:extLst>
          </p:cNvPr>
          <p:cNvSpPr/>
          <p:nvPr/>
        </p:nvSpPr>
        <p:spPr>
          <a:xfrm>
            <a:off x="-6405882" y="503030"/>
            <a:ext cx="3935885" cy="46436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83795"/>
                </a:solidFill>
                <a:effectLst/>
                <a:latin typeface="Inter 28pt 28pt" panose="02000503000000020004" pitchFamily="2" charset="0"/>
                <a:ea typeface="Inter 28pt 28pt" panose="02000503000000020004" pitchFamily="2" charset="0"/>
              </a:rPr>
              <a:t>Инновации и создание </a:t>
            </a:r>
            <a:r>
              <a:rPr lang="ru-RU" sz="1600" b="1" dirty="0" err="1">
                <a:solidFill>
                  <a:srgbClr val="083795"/>
                </a:solidFill>
                <a:effectLst/>
                <a:latin typeface="Inter 28pt 28pt" panose="02000503000000020004" pitchFamily="2" charset="0"/>
                <a:ea typeface="Inter 28pt 28pt" panose="02000503000000020004" pitchFamily="2" charset="0"/>
              </a:rPr>
              <a:t>стартапов</a:t>
            </a:r>
            <a:r>
              <a:rPr lang="ru-RU" sz="1600" b="1" dirty="0">
                <a:solidFill>
                  <a:srgbClr val="083795"/>
                </a:solidFill>
                <a:effectLst/>
                <a:latin typeface="Inter 28pt 28pt" panose="02000503000000020004" pitchFamily="2" charset="0"/>
                <a:ea typeface="Inter 28pt 28pt" panose="02000503000000020004" pitchFamily="2" charset="0"/>
              </a:rPr>
              <a:t> </a:t>
            </a:r>
          </a:p>
        </p:txBody>
      </p:sp>
      <p:sp>
        <p:nvSpPr>
          <p:cNvPr id="109" name="Скругленный прямоугольник 108">
            <a:extLst>
              <a:ext uri="{FF2B5EF4-FFF2-40B4-BE49-F238E27FC236}">
                <a16:creationId xmlns:a16="http://schemas.microsoft.com/office/drawing/2014/main" id="{79A12EE2-811B-C24D-A29F-F931270E2FD6}"/>
              </a:ext>
            </a:extLst>
          </p:cNvPr>
          <p:cNvSpPr/>
          <p:nvPr/>
        </p:nvSpPr>
        <p:spPr>
          <a:xfrm>
            <a:off x="-12043727" y="1078494"/>
            <a:ext cx="2986149" cy="46436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83795"/>
                </a:solidFill>
                <a:effectLst/>
                <a:latin typeface="Inter 28pt 28pt" panose="02000503000000020004" pitchFamily="2" charset="0"/>
                <a:ea typeface="Inter 28pt 28pt" panose="02000503000000020004" pitchFamily="2" charset="0"/>
              </a:rPr>
              <a:t>Бизнес-планирование</a:t>
            </a:r>
          </a:p>
        </p:txBody>
      </p:sp>
      <p:sp>
        <p:nvSpPr>
          <p:cNvPr id="110" name="Скругленный прямоугольник 109">
            <a:extLst>
              <a:ext uri="{FF2B5EF4-FFF2-40B4-BE49-F238E27FC236}">
                <a16:creationId xmlns:a16="http://schemas.microsoft.com/office/drawing/2014/main" id="{D4CB49D0-58E4-7949-BFA6-92DE72A5ABB5}"/>
              </a:ext>
            </a:extLst>
          </p:cNvPr>
          <p:cNvSpPr/>
          <p:nvPr/>
        </p:nvSpPr>
        <p:spPr>
          <a:xfrm>
            <a:off x="-8832279" y="1078494"/>
            <a:ext cx="2822645" cy="46436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83795"/>
                </a:solidFill>
                <a:effectLst/>
                <a:latin typeface="Inter 28pt 28pt" panose="02000503000000020004" pitchFamily="2" charset="0"/>
                <a:ea typeface="Inter 28pt 28pt" panose="02000503000000020004" pitchFamily="2" charset="0"/>
              </a:rPr>
              <a:t>Маркетинг и продажи </a:t>
            </a:r>
          </a:p>
        </p:txBody>
      </p:sp>
      <p:sp>
        <p:nvSpPr>
          <p:cNvPr id="111" name="Скругленный прямоугольник 110">
            <a:extLst>
              <a:ext uri="{FF2B5EF4-FFF2-40B4-BE49-F238E27FC236}">
                <a16:creationId xmlns:a16="http://schemas.microsoft.com/office/drawing/2014/main" id="{9C24AAD3-2E7E-8D4C-8A0B-9B4F106CA02F}"/>
              </a:ext>
            </a:extLst>
          </p:cNvPr>
          <p:cNvSpPr/>
          <p:nvPr/>
        </p:nvSpPr>
        <p:spPr>
          <a:xfrm>
            <a:off x="-5903225" y="1078494"/>
            <a:ext cx="4833581" cy="46436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83795"/>
                </a:solidFill>
                <a:effectLst/>
                <a:latin typeface="Inter 28pt 28pt" panose="02000503000000020004" pitchFamily="2" charset="0"/>
                <a:ea typeface="Inter 28pt 28pt" panose="02000503000000020004" pitchFamily="2" charset="0"/>
              </a:rPr>
              <a:t>Правовые аспекты предпринимательства</a:t>
            </a:r>
          </a:p>
        </p:txBody>
      </p: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id="{734E0CAA-2B57-714F-B3DD-366CD05B64B1}"/>
              </a:ext>
            </a:extLst>
          </p:cNvPr>
          <p:cNvGrpSpPr/>
          <p:nvPr/>
        </p:nvGrpSpPr>
        <p:grpSpPr>
          <a:xfrm>
            <a:off x="8031527" y="21222972"/>
            <a:ext cx="3818046" cy="4018340"/>
            <a:chOff x="8031527" y="2089077"/>
            <a:chExt cx="3818046" cy="4018340"/>
          </a:xfrm>
        </p:grpSpPr>
        <p:sp>
          <p:nvSpPr>
            <p:cNvPr id="113" name="Скругленный прямоугольник 112">
              <a:extLst>
                <a:ext uri="{FF2B5EF4-FFF2-40B4-BE49-F238E27FC236}">
                  <a16:creationId xmlns:a16="http://schemas.microsoft.com/office/drawing/2014/main" id="{F4870B43-7B6F-C244-A0B7-0F4E03360093}"/>
                </a:ext>
              </a:extLst>
            </p:cNvPr>
            <p:cNvSpPr/>
            <p:nvPr/>
          </p:nvSpPr>
          <p:spPr>
            <a:xfrm>
              <a:off x="8031527" y="2460783"/>
              <a:ext cx="3811716" cy="3646634"/>
            </a:xfrm>
            <a:prstGeom prst="roundRect">
              <a:avLst>
                <a:gd name="adj" fmla="val 12366"/>
              </a:avLst>
            </a:prstGeom>
            <a:solidFill>
              <a:srgbClr val="0837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36D9F588-252A-4945-A24E-A9CD77C6FA03}"/>
                </a:ext>
              </a:extLst>
            </p:cNvPr>
            <p:cNvSpPr txBox="1"/>
            <p:nvPr/>
          </p:nvSpPr>
          <p:spPr>
            <a:xfrm>
              <a:off x="8037857" y="3328974"/>
              <a:ext cx="38117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800" b="1" dirty="0">
                  <a:solidFill>
                    <a:schemeClr val="bg1"/>
                  </a:solidFill>
                  <a:effectLst/>
                  <a:latin typeface="Inter 28pt 28pt Black" panose="02000503000000020004" pitchFamily="2" charset="0"/>
                  <a:ea typeface="Inter 28pt 28pt Black" panose="02000503000000020004" pitchFamily="2" charset="0"/>
                </a:rPr>
                <a:t>Условия участия:</a:t>
              </a:r>
              <a:endParaRPr lang="ru-RU" b="1" dirty="0">
                <a:solidFill>
                  <a:schemeClr val="bg1"/>
                </a:solidFill>
                <a:latin typeface="Inter 28pt 28pt Black" panose="02000503000000020004" pitchFamily="2" charset="0"/>
                <a:ea typeface="Inter 28pt 28pt Black" panose="02000503000000020004" pitchFamily="2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72F67CB7-26BE-BD4C-A626-3D0A9596C4DA}"/>
                </a:ext>
              </a:extLst>
            </p:cNvPr>
            <p:cNvSpPr txBox="1"/>
            <p:nvPr/>
          </p:nvSpPr>
          <p:spPr>
            <a:xfrm>
              <a:off x="8037857" y="4080025"/>
              <a:ext cx="3811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bg1"/>
                  </a:solidFill>
                  <a:effectLst/>
                  <a:latin typeface="Inter 28pt 28pt Medium" panose="02000503000000020004" pitchFamily="2" charset="0"/>
                  <a:ea typeface="Inter 28pt 28pt Medium" panose="02000503000000020004" pitchFamily="2" charset="0"/>
                  <a:cs typeface="Times New Roman" panose="02020603050405020304" pitchFamily="18" charset="0"/>
                </a:rPr>
                <a:t>Быть сотрудником или обучающимся университета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4ACA4D6B-00C3-3845-8609-656A81853EE0}"/>
                </a:ext>
              </a:extLst>
            </p:cNvPr>
            <p:cNvSpPr txBox="1"/>
            <p:nvPr/>
          </p:nvSpPr>
          <p:spPr>
            <a:xfrm>
              <a:off x="8037857" y="4603245"/>
              <a:ext cx="3811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bg1"/>
                  </a:solidFill>
                  <a:effectLst/>
                  <a:latin typeface="Inter 28pt 28pt Medium" panose="02000503000000020004" pitchFamily="2" charset="0"/>
                  <a:ea typeface="Inter 28pt 28pt Medium" panose="02000503000000020004" pitchFamily="2" charset="0"/>
                  <a:cs typeface="Times New Roman" panose="02020603050405020304" pitchFamily="18" charset="0"/>
                </a:rPr>
                <a:t>Иметь базовые знания в области предпринимательства или экономики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B41A9848-1188-824B-BC66-A095CD5015A6}"/>
                </a:ext>
              </a:extLst>
            </p:cNvPr>
            <p:cNvSpPr txBox="1"/>
            <p:nvPr/>
          </p:nvSpPr>
          <p:spPr>
            <a:xfrm>
              <a:off x="8037857" y="5165538"/>
              <a:ext cx="38117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bg1"/>
                  </a:solidFill>
                  <a:effectLst/>
                  <a:latin typeface="Inter 28pt 28pt Medium" panose="02000503000000020004" pitchFamily="2" charset="0"/>
                  <a:ea typeface="Inter 28pt 28pt Medium" panose="02000503000000020004" pitchFamily="2" charset="0"/>
                  <a:cs typeface="Times New Roman" panose="02020603050405020304" pitchFamily="18" charset="0"/>
                </a:rPr>
                <a:t>Заполнить заявку на участие</a:t>
              </a:r>
            </a:p>
          </p:txBody>
        </p:sp>
        <p:grpSp>
          <p:nvGrpSpPr>
            <p:cNvPr id="118" name="Группа 117">
              <a:extLst>
                <a:ext uri="{FF2B5EF4-FFF2-40B4-BE49-F238E27FC236}">
                  <a16:creationId xmlns:a16="http://schemas.microsoft.com/office/drawing/2014/main" id="{3E148462-2844-E04B-BEC5-30777D971FC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469385" y="2089077"/>
              <a:ext cx="936000" cy="936000"/>
              <a:chOff x="9322517" y="1867552"/>
              <a:chExt cx="1295398" cy="1295398"/>
            </a:xfrm>
          </p:grpSpPr>
          <p:sp>
            <p:nvSpPr>
              <p:cNvPr id="119" name="Овал 118">
                <a:extLst>
                  <a:ext uri="{FF2B5EF4-FFF2-40B4-BE49-F238E27FC236}">
                    <a16:creationId xmlns:a16="http://schemas.microsoft.com/office/drawing/2014/main" id="{0F69A92D-458B-6F4B-A27F-547E933B35CF}"/>
                  </a:ext>
                </a:extLst>
              </p:cNvPr>
              <p:cNvSpPr/>
              <p:nvPr/>
            </p:nvSpPr>
            <p:spPr>
              <a:xfrm>
                <a:off x="9322517" y="1867552"/>
                <a:ext cx="1295398" cy="1295398"/>
              </a:xfrm>
              <a:prstGeom prst="ellipse">
                <a:avLst/>
              </a:prstGeom>
              <a:solidFill>
                <a:srgbClr val="FC0F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20" name="Рисунок 119">
                <a:extLst>
                  <a:ext uri="{FF2B5EF4-FFF2-40B4-BE49-F238E27FC236}">
                    <a16:creationId xmlns:a16="http://schemas.microsoft.com/office/drawing/2014/main" id="{69C12A90-AE68-624E-9408-4C56DCB77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570166" y="2141258"/>
                <a:ext cx="800100" cy="800100"/>
              </a:xfrm>
              <a:prstGeom prst="rect">
                <a:avLst/>
              </a:prstGeom>
            </p:spPr>
          </p:pic>
        </p:grpSp>
      </p:grpSp>
      <p:grpSp>
        <p:nvGrpSpPr>
          <p:cNvPr id="121" name="Группа 120">
            <a:extLst>
              <a:ext uri="{FF2B5EF4-FFF2-40B4-BE49-F238E27FC236}">
                <a16:creationId xmlns:a16="http://schemas.microsoft.com/office/drawing/2014/main" id="{8CEC152D-2839-F94D-8805-59D386D8630D}"/>
              </a:ext>
            </a:extLst>
          </p:cNvPr>
          <p:cNvGrpSpPr/>
          <p:nvPr/>
        </p:nvGrpSpPr>
        <p:grpSpPr>
          <a:xfrm>
            <a:off x="4122072" y="14495601"/>
            <a:ext cx="3811718" cy="4022965"/>
            <a:chOff x="4122072" y="2089077"/>
            <a:chExt cx="3811718" cy="4022965"/>
          </a:xfrm>
        </p:grpSpPr>
        <p:sp>
          <p:nvSpPr>
            <p:cNvPr id="122" name="Скругленный прямоугольник 121">
              <a:extLst>
                <a:ext uri="{FF2B5EF4-FFF2-40B4-BE49-F238E27FC236}">
                  <a16:creationId xmlns:a16="http://schemas.microsoft.com/office/drawing/2014/main" id="{B48D2A94-6150-E642-A8DD-82E75BFFC5B6}"/>
                </a:ext>
              </a:extLst>
            </p:cNvPr>
            <p:cNvSpPr/>
            <p:nvPr/>
          </p:nvSpPr>
          <p:spPr>
            <a:xfrm>
              <a:off x="4122072" y="2465408"/>
              <a:ext cx="3811716" cy="3646634"/>
            </a:xfrm>
            <a:prstGeom prst="roundRect">
              <a:avLst>
                <a:gd name="adj" fmla="val 12366"/>
              </a:avLst>
            </a:prstGeom>
            <a:solidFill>
              <a:srgbClr val="0837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73B4EAEB-238E-474A-9162-098ED46AE676}"/>
                </a:ext>
              </a:extLst>
            </p:cNvPr>
            <p:cNvSpPr txBox="1"/>
            <p:nvPr/>
          </p:nvSpPr>
          <p:spPr>
            <a:xfrm>
              <a:off x="4122074" y="3282807"/>
              <a:ext cx="38117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800" b="1" dirty="0">
                  <a:solidFill>
                    <a:schemeClr val="bg1"/>
                  </a:solidFill>
                  <a:effectLst/>
                  <a:latin typeface="Inter 28pt 28pt Black" panose="02000503000000020004" pitchFamily="2" charset="0"/>
                  <a:ea typeface="Inter 28pt 28pt Black" panose="02000503000000020004" pitchFamily="2" charset="0"/>
                </a:rPr>
                <a:t>Преимущества участия</a:t>
              </a:r>
            </a:p>
            <a:p>
              <a:pPr algn="ctr"/>
              <a:r>
                <a:rPr lang="ru-RU" sz="1800" b="1" dirty="0">
                  <a:solidFill>
                    <a:schemeClr val="bg1"/>
                  </a:solidFill>
                  <a:effectLst/>
                  <a:latin typeface="Inter 28pt 28pt Black" panose="02000503000000020004" pitchFamily="2" charset="0"/>
                  <a:ea typeface="Inter 28pt 28pt Black" panose="02000503000000020004" pitchFamily="2" charset="0"/>
                </a:rPr>
                <a:t>для преподавателей:</a:t>
              </a:r>
              <a:endParaRPr lang="ru-RU" b="1" dirty="0">
                <a:solidFill>
                  <a:schemeClr val="bg1"/>
                </a:solidFill>
                <a:latin typeface="Inter 28pt 28pt Black" panose="02000503000000020004" pitchFamily="2" charset="0"/>
                <a:ea typeface="Inter 28pt 28pt Black" panose="02000503000000020004" pitchFamily="2" charset="0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3A2A69E6-6821-D349-BC77-5720E20A7733}"/>
                </a:ext>
              </a:extLst>
            </p:cNvPr>
            <p:cNvSpPr txBox="1"/>
            <p:nvPr/>
          </p:nvSpPr>
          <p:spPr>
            <a:xfrm>
              <a:off x="4122074" y="4080025"/>
              <a:ext cx="3811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bg1"/>
                  </a:solidFill>
                  <a:effectLst/>
                  <a:latin typeface="Inter 28pt 28pt Medium" panose="02000503000000020004" pitchFamily="2" charset="0"/>
                  <a:ea typeface="Inter 28pt 28pt Medium" panose="02000503000000020004" pitchFamily="2" charset="0"/>
                  <a:cs typeface="Times New Roman" panose="02020603050405020304" pitchFamily="18" charset="0"/>
                </a:rPr>
                <a:t>Освоение дисциплины "Молодежное предпринимательство" 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B9EFB0F3-7927-4940-8FB7-5AB4A975F9A3}"/>
                </a:ext>
              </a:extLst>
            </p:cNvPr>
            <p:cNvSpPr txBox="1"/>
            <p:nvPr/>
          </p:nvSpPr>
          <p:spPr>
            <a:xfrm>
              <a:off x="4122072" y="4603245"/>
              <a:ext cx="3811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bg1"/>
                  </a:solidFill>
                  <a:effectLst/>
                  <a:latin typeface="Inter 28pt 28pt Medium" panose="02000503000000020004" pitchFamily="2" charset="0"/>
                  <a:ea typeface="Inter 28pt 28pt Medium" panose="02000503000000020004" pitchFamily="2" charset="0"/>
                  <a:cs typeface="Times New Roman" panose="02020603050405020304" pitchFamily="18" charset="0"/>
                </a:rPr>
                <a:t>Получение статуса сотрудника Центра трансфера технологий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EDDF3D09-CD99-D548-9D6F-A948B465B615}"/>
                </a:ext>
              </a:extLst>
            </p:cNvPr>
            <p:cNvSpPr txBox="1"/>
            <p:nvPr/>
          </p:nvSpPr>
          <p:spPr>
            <a:xfrm>
              <a:off x="4130343" y="5165538"/>
              <a:ext cx="378250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bg1"/>
                  </a:solidFill>
                  <a:effectLst/>
                  <a:latin typeface="Inter 28pt 28pt Medium" panose="02000503000000020004" pitchFamily="2" charset="0"/>
                  <a:ea typeface="Inter 28pt 28pt Medium" panose="02000503000000020004" pitchFamily="2" charset="0"/>
                  <a:cs typeface="Times New Roman" panose="02020603050405020304" pitchFamily="18" charset="0"/>
                </a:rPr>
                <a:t>Дополнительные возможности для развития и реализации собственных проектов </a:t>
              </a:r>
            </a:p>
          </p:txBody>
        </p:sp>
        <p:grpSp>
          <p:nvGrpSpPr>
            <p:cNvPr id="127" name="Группа 126">
              <a:extLst>
                <a:ext uri="{FF2B5EF4-FFF2-40B4-BE49-F238E27FC236}">
                  <a16:creationId xmlns:a16="http://schemas.microsoft.com/office/drawing/2014/main" id="{662200D7-5854-D346-A803-E8BB96116CD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553597" y="2089077"/>
              <a:ext cx="936000" cy="936000"/>
              <a:chOff x="5406729" y="1873524"/>
              <a:chExt cx="1295398" cy="1295398"/>
            </a:xfrm>
          </p:grpSpPr>
          <p:sp>
            <p:nvSpPr>
              <p:cNvPr id="128" name="Овал 127">
                <a:extLst>
                  <a:ext uri="{FF2B5EF4-FFF2-40B4-BE49-F238E27FC236}">
                    <a16:creationId xmlns:a16="http://schemas.microsoft.com/office/drawing/2014/main" id="{B47FF4E1-C5F8-D443-B3C8-5D6AFF069A95}"/>
                  </a:ext>
                </a:extLst>
              </p:cNvPr>
              <p:cNvSpPr/>
              <p:nvPr/>
            </p:nvSpPr>
            <p:spPr>
              <a:xfrm>
                <a:off x="5406729" y="1873524"/>
                <a:ext cx="1295398" cy="1295398"/>
              </a:xfrm>
              <a:prstGeom prst="ellipse">
                <a:avLst/>
              </a:prstGeom>
              <a:solidFill>
                <a:srgbClr val="FC0F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29" name="Рисунок 128">
                <a:extLst>
                  <a:ext uri="{FF2B5EF4-FFF2-40B4-BE49-F238E27FC236}">
                    <a16:creationId xmlns:a16="http://schemas.microsoft.com/office/drawing/2014/main" id="{542A3C77-22D5-0640-AD20-E22F654AB8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5671946" y="2141258"/>
                <a:ext cx="742806" cy="742806"/>
              </a:xfrm>
              <a:prstGeom prst="rect">
                <a:avLst/>
              </a:prstGeom>
            </p:spPr>
          </p:pic>
        </p:grpSp>
      </p:grpSp>
      <p:grpSp>
        <p:nvGrpSpPr>
          <p:cNvPr id="130" name="Группа 129">
            <a:extLst>
              <a:ext uri="{FF2B5EF4-FFF2-40B4-BE49-F238E27FC236}">
                <a16:creationId xmlns:a16="http://schemas.microsoft.com/office/drawing/2014/main" id="{22C0AC64-AF2D-094B-9C0E-A8BA37890E39}"/>
              </a:ext>
            </a:extLst>
          </p:cNvPr>
          <p:cNvGrpSpPr/>
          <p:nvPr/>
        </p:nvGrpSpPr>
        <p:grpSpPr>
          <a:xfrm>
            <a:off x="206285" y="7946177"/>
            <a:ext cx="3811718" cy="4022965"/>
            <a:chOff x="206285" y="2089077"/>
            <a:chExt cx="3811718" cy="4022965"/>
          </a:xfrm>
        </p:grpSpPr>
        <p:sp>
          <p:nvSpPr>
            <p:cNvPr id="131" name="Скругленный прямоугольник 130">
              <a:extLst>
                <a:ext uri="{FF2B5EF4-FFF2-40B4-BE49-F238E27FC236}">
                  <a16:creationId xmlns:a16="http://schemas.microsoft.com/office/drawing/2014/main" id="{7749F1F8-DB65-A34D-9D51-5F4958E7554A}"/>
                </a:ext>
              </a:extLst>
            </p:cNvPr>
            <p:cNvSpPr/>
            <p:nvPr/>
          </p:nvSpPr>
          <p:spPr>
            <a:xfrm>
              <a:off x="206285" y="2465408"/>
              <a:ext cx="3811716" cy="3646634"/>
            </a:xfrm>
            <a:prstGeom prst="roundRect">
              <a:avLst>
                <a:gd name="adj" fmla="val 12366"/>
              </a:avLst>
            </a:prstGeom>
            <a:solidFill>
              <a:srgbClr val="0837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71C517E2-3E87-0549-941B-0A29C756065F}"/>
                </a:ext>
              </a:extLst>
            </p:cNvPr>
            <p:cNvSpPr txBox="1"/>
            <p:nvPr/>
          </p:nvSpPr>
          <p:spPr>
            <a:xfrm>
              <a:off x="206287" y="3282807"/>
              <a:ext cx="38117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800" b="1" dirty="0">
                  <a:solidFill>
                    <a:schemeClr val="bg1"/>
                  </a:solidFill>
                  <a:effectLst/>
                  <a:latin typeface="Inter 28pt 28pt Black" panose="02000503000000020004" pitchFamily="2" charset="0"/>
                  <a:ea typeface="Inter 28pt 28pt Black" panose="02000503000000020004" pitchFamily="2" charset="0"/>
                </a:rPr>
                <a:t>Преимущества </a:t>
              </a:r>
            </a:p>
            <a:p>
              <a:pPr algn="ctr"/>
              <a:r>
                <a:rPr lang="ru-RU" sz="1800" b="1" dirty="0">
                  <a:solidFill>
                    <a:schemeClr val="bg1"/>
                  </a:solidFill>
                  <a:effectLst/>
                  <a:latin typeface="Inter 28pt 28pt Black" panose="02000503000000020004" pitchFamily="2" charset="0"/>
                  <a:ea typeface="Inter 28pt 28pt Black" panose="02000503000000020004" pitchFamily="2" charset="0"/>
                </a:rPr>
                <a:t>участия для обучающихся:</a:t>
              </a:r>
              <a:endParaRPr lang="ru-RU" b="1" dirty="0">
                <a:solidFill>
                  <a:schemeClr val="bg1"/>
                </a:solidFill>
                <a:latin typeface="Inter 28pt 28pt Black" panose="02000503000000020004" pitchFamily="2" charset="0"/>
                <a:ea typeface="Inter 28pt 28pt Black" panose="02000503000000020004" pitchFamily="2" charset="0"/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B08F9CCC-E285-E14B-A026-72BC9E7BEB4E}"/>
                </a:ext>
              </a:extLst>
            </p:cNvPr>
            <p:cNvSpPr txBox="1"/>
            <p:nvPr/>
          </p:nvSpPr>
          <p:spPr>
            <a:xfrm>
              <a:off x="206286" y="4080025"/>
              <a:ext cx="38117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bg1"/>
                  </a:solidFill>
                  <a:effectLst/>
                  <a:latin typeface="Inter 28pt 28pt Medium" panose="02000503000000020004" pitchFamily="2" charset="0"/>
                  <a:ea typeface="Inter 28pt 28pt Medium" panose="02000503000000020004" pitchFamily="2" charset="0"/>
                  <a:cs typeface="Times New Roman" panose="02020603050405020304" pitchFamily="18" charset="0"/>
                </a:rPr>
                <a:t>Бесплатное обучение 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573513C8-B287-834F-9C38-EAFCB2FAEBEC}"/>
                </a:ext>
              </a:extLst>
            </p:cNvPr>
            <p:cNvSpPr txBox="1"/>
            <p:nvPr/>
          </p:nvSpPr>
          <p:spPr>
            <a:xfrm>
              <a:off x="206287" y="4390140"/>
              <a:ext cx="38117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bg1"/>
                  </a:solidFill>
                  <a:effectLst/>
                  <a:latin typeface="Inter 28pt 28pt Medium" panose="02000503000000020004" pitchFamily="2" charset="0"/>
                  <a:ea typeface="Inter 28pt 28pt Medium" panose="02000503000000020004" pitchFamily="2" charset="0"/>
                  <a:cs typeface="Times New Roman" panose="02020603050405020304" pitchFamily="18" charset="0"/>
                </a:rPr>
                <a:t>Получение гранта на реализацию предпринимательского проекта 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7370120E-DC85-6A48-B067-08931534CBF4}"/>
                </a:ext>
              </a:extLst>
            </p:cNvPr>
            <p:cNvSpPr txBox="1"/>
            <p:nvPr/>
          </p:nvSpPr>
          <p:spPr>
            <a:xfrm>
              <a:off x="206286" y="4958922"/>
              <a:ext cx="38117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bg1"/>
                  </a:solidFill>
                  <a:effectLst/>
                  <a:latin typeface="Inter 28pt 28pt Medium" panose="02000503000000020004" pitchFamily="2" charset="0"/>
                  <a:ea typeface="Inter 28pt 28pt Medium" panose="02000503000000020004" pitchFamily="2" charset="0"/>
                  <a:cs typeface="Times New Roman" panose="02020603050405020304" pitchFamily="18" charset="0"/>
                </a:rPr>
                <a:t>Возможность трудоустройства в Центр трансфера технологий БГМУ</a:t>
              </a:r>
            </a:p>
          </p:txBody>
        </p:sp>
        <p:grpSp>
          <p:nvGrpSpPr>
            <p:cNvPr id="136" name="Группа 135">
              <a:extLst>
                <a:ext uri="{FF2B5EF4-FFF2-40B4-BE49-F238E27FC236}">
                  <a16:creationId xmlns:a16="http://schemas.microsoft.com/office/drawing/2014/main" id="{AB2E1017-C090-8740-B3C9-D1121A5509F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644143" y="2089077"/>
              <a:ext cx="936000" cy="936000"/>
              <a:chOff x="1490941" y="1873524"/>
              <a:chExt cx="1295398" cy="1295398"/>
            </a:xfrm>
          </p:grpSpPr>
          <p:sp>
            <p:nvSpPr>
              <p:cNvPr id="137" name="Овал 136">
                <a:extLst>
                  <a:ext uri="{FF2B5EF4-FFF2-40B4-BE49-F238E27FC236}">
                    <a16:creationId xmlns:a16="http://schemas.microsoft.com/office/drawing/2014/main" id="{3DBE1C53-BEFB-BA40-94E7-0514468A127F}"/>
                  </a:ext>
                </a:extLst>
              </p:cNvPr>
              <p:cNvSpPr/>
              <p:nvPr/>
            </p:nvSpPr>
            <p:spPr>
              <a:xfrm>
                <a:off x="1490941" y="1873524"/>
                <a:ext cx="1295398" cy="1295398"/>
              </a:xfrm>
              <a:prstGeom prst="ellipse">
                <a:avLst/>
              </a:prstGeom>
              <a:solidFill>
                <a:srgbClr val="FC0F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38" name="Рисунок 137">
                <a:extLst>
                  <a:ext uri="{FF2B5EF4-FFF2-40B4-BE49-F238E27FC236}">
                    <a16:creationId xmlns:a16="http://schemas.microsoft.com/office/drawing/2014/main" id="{B687FA15-A4DC-5246-B58E-D796EDE8C5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750256" y="2124277"/>
                <a:ext cx="776768" cy="77676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133638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скругленными соседними углами 8">
            <a:extLst>
              <a:ext uri="{FF2B5EF4-FFF2-40B4-BE49-F238E27FC236}">
                <a16:creationId xmlns:a16="http://schemas.microsoft.com/office/drawing/2014/main" id="{3CCA7AB9-2B52-2243-BD76-DB6C7FDE8C6C}"/>
              </a:ext>
            </a:extLst>
          </p:cNvPr>
          <p:cNvSpPr/>
          <p:nvPr/>
        </p:nvSpPr>
        <p:spPr>
          <a:xfrm rot="5400000">
            <a:off x="-10007589" y="1472877"/>
            <a:ext cx="6858000" cy="3912243"/>
          </a:xfrm>
          <a:prstGeom prst="round2SameRect">
            <a:avLst/>
          </a:prstGeom>
          <a:solidFill>
            <a:srgbClr val="083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38BF4A1-FE99-2E4C-AFF2-2DBDEA6E6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-11399227" y="2855190"/>
            <a:ext cx="6858000" cy="1147619"/>
          </a:xfrm>
          <a:prstGeom prst="rect">
            <a:avLst/>
          </a:prstGeom>
        </p:spPr>
      </p:pic>
      <p:pic>
        <p:nvPicPr>
          <p:cNvPr id="97" name="Picture 2" descr="logo">
            <a:extLst>
              <a:ext uri="{FF2B5EF4-FFF2-40B4-BE49-F238E27FC236}">
                <a16:creationId xmlns:a16="http://schemas.microsoft.com/office/drawing/2014/main" id="{89E3AD6F-7ECD-ED49-8F2E-DF55B24AD6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789" y="-2192965"/>
            <a:ext cx="1351565" cy="1355558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1A6B6408-FBE1-FF4B-9A77-475BB90716AB}"/>
              </a:ext>
            </a:extLst>
          </p:cNvPr>
          <p:cNvSpPr txBox="1"/>
          <p:nvPr/>
        </p:nvSpPr>
        <p:spPr>
          <a:xfrm>
            <a:off x="25687248" y="2067090"/>
            <a:ext cx="680167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800" b="1" dirty="0">
                <a:solidFill>
                  <a:srgbClr val="FF0000"/>
                </a:solidFill>
                <a:latin typeface="Inter 28pt 28pt Black" panose="02000503000000020004" pitchFamily="2" charset="0"/>
                <a:ea typeface="Inter 28pt 28pt Black" panose="02000503000000020004" pitchFamily="2" charset="0"/>
              </a:rPr>
              <a:t>РАЗВИТИЕ МОЛОДЕЖНОГО ПРЕДПРИНИМАТЕЛЬСТВА</a:t>
            </a:r>
          </a:p>
          <a:p>
            <a:pPr algn="r"/>
            <a:r>
              <a:rPr lang="ru-RU" sz="3800" b="1" dirty="0">
                <a:solidFill>
                  <a:srgbClr val="FF0000"/>
                </a:solidFill>
                <a:latin typeface="Inter 28pt 28pt Black" panose="02000503000000020004" pitchFamily="2" charset="0"/>
                <a:ea typeface="Inter 28pt 28pt Black" panose="02000503000000020004" pitchFamily="2" charset="0"/>
              </a:rPr>
              <a:t>В УНИВЕРСИТЕТЕ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374F952-D55B-874E-95E6-7F2AF8EDD525}"/>
              </a:ext>
            </a:extLst>
          </p:cNvPr>
          <p:cNvSpPr txBox="1"/>
          <p:nvPr/>
        </p:nvSpPr>
        <p:spPr>
          <a:xfrm>
            <a:off x="22848878" y="680094"/>
            <a:ext cx="62392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="1" dirty="0">
                <a:solidFill>
                  <a:srgbClr val="083795"/>
                </a:solidFill>
                <a:latin typeface="Inter 28pt 28pt Black" panose="02000503000000020004" pitchFamily="2" charset="0"/>
                <a:ea typeface="Inter 28pt 28pt Black" panose="02000503000000020004" pitchFamily="2" charset="0"/>
              </a:rPr>
              <a:t>Уважаемые сотрудники и обучающиеся,</a:t>
            </a:r>
          </a:p>
          <a:p>
            <a:pPr algn="r"/>
            <a:r>
              <a:rPr lang="ru-RU" sz="2200" b="1" dirty="0">
                <a:solidFill>
                  <a:srgbClr val="083795"/>
                </a:solidFill>
                <a:latin typeface="Inter 28pt 28pt" panose="02000503000000020004" pitchFamily="2" charset="0"/>
                <a:ea typeface="Inter 28pt 28pt" panose="02000503000000020004" pitchFamily="2" charset="0"/>
              </a:rPr>
              <a:t>приглашаем на обучение и повышение квалификации по программе: 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C5F95664-2333-E646-8FC8-08BF48DF647F}"/>
              </a:ext>
            </a:extLst>
          </p:cNvPr>
          <p:cNvSpPr/>
          <p:nvPr/>
        </p:nvSpPr>
        <p:spPr>
          <a:xfrm>
            <a:off x="33894066" y="5465382"/>
            <a:ext cx="3288496" cy="868390"/>
          </a:xfrm>
          <a:prstGeom prst="roundRect">
            <a:avLst>
              <a:gd name="adj" fmla="val 213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83795"/>
                </a:solidFill>
                <a:effectLst/>
                <a:latin typeface="Inter 28pt 28pt" panose="02000503000000020004" pitchFamily="2" charset="0"/>
                <a:ea typeface="Inter 28pt 28pt" panose="02000503000000020004" pitchFamily="2" charset="0"/>
              </a:rPr>
              <a:t>Развить у обучающихся компетенции в области предпринимательства и инновационной деятельности</a:t>
            </a:r>
            <a:endParaRPr lang="ru-RU" sz="1200" b="1" dirty="0">
              <a:solidFill>
                <a:srgbClr val="083795"/>
              </a:solidFill>
              <a:latin typeface="Inter 28pt 28pt" panose="02000503000000020004" pitchFamily="2" charset="0"/>
              <a:ea typeface="Inter 28pt 28pt" panose="02000503000000020004" pitchFamily="2" charset="0"/>
            </a:endParaRPr>
          </a:p>
        </p:txBody>
      </p:sp>
      <p:sp>
        <p:nvSpPr>
          <p:cNvPr id="101" name="Скругленный прямоугольник 100">
            <a:extLst>
              <a:ext uri="{FF2B5EF4-FFF2-40B4-BE49-F238E27FC236}">
                <a16:creationId xmlns:a16="http://schemas.microsoft.com/office/drawing/2014/main" id="{9DFB0632-1E3C-0A42-A4E7-BF12A3B8A9F2}"/>
              </a:ext>
            </a:extLst>
          </p:cNvPr>
          <p:cNvSpPr/>
          <p:nvPr/>
        </p:nvSpPr>
        <p:spPr>
          <a:xfrm>
            <a:off x="194375" y="503030"/>
            <a:ext cx="1824611" cy="464368"/>
          </a:xfrm>
          <a:prstGeom prst="roundRect">
            <a:avLst>
              <a:gd name="adj" fmla="val 50000"/>
            </a:avLst>
          </a:prstGeom>
          <a:solidFill>
            <a:srgbClr val="083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/>
                <a:latin typeface="Inter 28pt 28pt" panose="02000503000000020004" pitchFamily="2" charset="0"/>
                <a:ea typeface="Inter 28pt 28pt" panose="02000503000000020004" pitchFamily="2" charset="0"/>
              </a:rPr>
              <a:t>ТЕМЫ:</a:t>
            </a:r>
            <a:endParaRPr lang="ru-RU" sz="2400" b="1" dirty="0">
              <a:solidFill>
                <a:schemeClr val="bg1"/>
              </a:solidFill>
              <a:latin typeface="Inter 28pt 28pt" panose="02000503000000020004" pitchFamily="2" charset="0"/>
              <a:ea typeface="Inter 28pt 28pt" panose="02000503000000020004" pitchFamily="2" charset="0"/>
            </a:endParaRPr>
          </a:p>
        </p:txBody>
      </p:sp>
      <p:sp>
        <p:nvSpPr>
          <p:cNvPr id="102" name="Скругленный прямоугольник 101">
            <a:extLst>
              <a:ext uri="{FF2B5EF4-FFF2-40B4-BE49-F238E27FC236}">
                <a16:creationId xmlns:a16="http://schemas.microsoft.com/office/drawing/2014/main" id="{0DE580F6-56B5-C042-8D22-0D4AE4B2F80B}"/>
              </a:ext>
            </a:extLst>
          </p:cNvPr>
          <p:cNvSpPr/>
          <p:nvPr/>
        </p:nvSpPr>
        <p:spPr>
          <a:xfrm>
            <a:off x="8388022" y="10413245"/>
            <a:ext cx="3488057" cy="1196788"/>
          </a:xfrm>
          <a:prstGeom prst="roundRect">
            <a:avLst>
              <a:gd name="adj" fmla="val 213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83795"/>
                </a:solidFill>
                <a:effectLst/>
                <a:latin typeface="Inter 28pt 28pt" panose="02000503000000020004" pitchFamily="2" charset="0"/>
                <a:ea typeface="Inter 28pt 28pt" panose="02000503000000020004" pitchFamily="2" charset="0"/>
              </a:rPr>
              <a:t>Создать кадровый резерв для Центра трансфера технологий БГМУ</a:t>
            </a:r>
            <a:endParaRPr lang="ru-RU" sz="1600" b="1" dirty="0">
              <a:solidFill>
                <a:srgbClr val="083795"/>
              </a:solidFill>
              <a:latin typeface="Inter 28pt 28pt" panose="02000503000000020004" pitchFamily="2" charset="0"/>
              <a:ea typeface="Inter 28pt 28pt" panose="02000503000000020004" pitchFamily="2" charset="0"/>
            </a:endParaRPr>
          </a:p>
        </p:txBody>
      </p:sp>
      <p:sp>
        <p:nvSpPr>
          <p:cNvPr id="103" name="Скругленный прямоугольник 102">
            <a:extLst>
              <a:ext uri="{FF2B5EF4-FFF2-40B4-BE49-F238E27FC236}">
                <a16:creationId xmlns:a16="http://schemas.microsoft.com/office/drawing/2014/main" id="{94E35CFD-7BC0-C04B-8FDF-845F17DF6D0B}"/>
              </a:ext>
            </a:extLst>
          </p:cNvPr>
          <p:cNvSpPr/>
          <p:nvPr/>
        </p:nvSpPr>
        <p:spPr>
          <a:xfrm>
            <a:off x="37294904" y="5465382"/>
            <a:ext cx="3288496" cy="868390"/>
          </a:xfrm>
          <a:prstGeom prst="roundRect">
            <a:avLst>
              <a:gd name="adj" fmla="val 213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83795"/>
                </a:solidFill>
                <a:effectLst/>
                <a:latin typeface="Inter 28pt 28pt" panose="02000503000000020004" pitchFamily="2" charset="0"/>
                <a:ea typeface="Inter 28pt 28pt" panose="02000503000000020004" pitchFamily="2" charset="0"/>
              </a:rPr>
              <a:t>Подготовить преподавателей для дисциплины по молодежному предпринимательству</a:t>
            </a:r>
          </a:p>
        </p:txBody>
      </p:sp>
      <p:sp>
        <p:nvSpPr>
          <p:cNvPr id="104" name="Скругленный прямоугольник 103">
            <a:extLst>
              <a:ext uri="{FF2B5EF4-FFF2-40B4-BE49-F238E27FC236}">
                <a16:creationId xmlns:a16="http://schemas.microsoft.com/office/drawing/2014/main" id="{A59BE610-A9AB-F645-8004-19E1FFE1715E}"/>
              </a:ext>
            </a:extLst>
          </p:cNvPr>
          <p:cNvSpPr/>
          <p:nvPr/>
        </p:nvSpPr>
        <p:spPr>
          <a:xfrm>
            <a:off x="40695742" y="5465382"/>
            <a:ext cx="3288496" cy="868390"/>
          </a:xfrm>
          <a:prstGeom prst="roundRect">
            <a:avLst>
              <a:gd name="adj" fmla="val 213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83795"/>
                </a:solidFill>
                <a:effectLst/>
                <a:latin typeface="Inter 28pt 28pt" panose="02000503000000020004" pitchFamily="2" charset="0"/>
                <a:ea typeface="Inter 28pt 28pt" panose="02000503000000020004" pitchFamily="2" charset="0"/>
              </a:rPr>
              <a:t>Создать кадровый резерв для Центра трансфера технологий БГМУ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59EA6EA8-4D65-2C49-94C6-6AF9E483C5CA}"/>
              </a:ext>
            </a:extLst>
          </p:cNvPr>
          <p:cNvSpPr txBox="1"/>
          <p:nvPr/>
        </p:nvSpPr>
        <p:spPr>
          <a:xfrm>
            <a:off x="40876434" y="4971259"/>
            <a:ext cx="31078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="1" dirty="0">
                <a:solidFill>
                  <a:srgbClr val="083795"/>
                </a:solidFill>
                <a:latin typeface="Inter 28pt 28pt Black" panose="02000503000000020004" pitchFamily="2" charset="0"/>
                <a:ea typeface="Inter 28pt 28pt Black" panose="02000503000000020004" pitchFamily="2" charset="0"/>
              </a:rPr>
              <a:t>ЗАДАЧИ КУРСА:</a:t>
            </a:r>
            <a:endParaRPr lang="ru-RU" sz="2200" b="1" dirty="0">
              <a:solidFill>
                <a:srgbClr val="083795"/>
              </a:solidFill>
              <a:latin typeface="Inter 28pt 28pt" panose="02000503000000020004" pitchFamily="2" charset="0"/>
              <a:ea typeface="Inter 28pt 28pt" panose="02000503000000020004" pitchFamily="2" charset="0"/>
            </a:endParaRP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369C966C-792D-B147-AC1E-155F76705F49}"/>
              </a:ext>
            </a:extLst>
          </p:cNvPr>
          <p:cNvSpPr/>
          <p:nvPr/>
        </p:nvSpPr>
        <p:spPr>
          <a:xfrm>
            <a:off x="2183889" y="503030"/>
            <a:ext cx="3488057" cy="46436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83795"/>
                </a:solidFill>
                <a:effectLst/>
                <a:latin typeface="Inter 28pt 28pt" panose="02000503000000020004" pitchFamily="2" charset="0"/>
                <a:ea typeface="Inter 28pt 28pt" panose="02000503000000020004" pitchFamily="2" charset="0"/>
              </a:rPr>
              <a:t>Основы предпринимательства </a:t>
            </a: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29D00F1C-D693-944D-998A-5EC55EB668AB}"/>
              </a:ext>
            </a:extLst>
          </p:cNvPr>
          <p:cNvSpPr/>
          <p:nvPr/>
        </p:nvSpPr>
        <p:spPr>
          <a:xfrm>
            <a:off x="5832220" y="503030"/>
            <a:ext cx="3935885" cy="46436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83795"/>
                </a:solidFill>
                <a:effectLst/>
                <a:latin typeface="Inter 28pt 28pt" panose="02000503000000020004" pitchFamily="2" charset="0"/>
                <a:ea typeface="Inter 28pt 28pt" panose="02000503000000020004" pitchFamily="2" charset="0"/>
              </a:rPr>
              <a:t>Инновации и создание </a:t>
            </a:r>
            <a:r>
              <a:rPr lang="ru-RU" sz="1600" b="1" dirty="0" err="1">
                <a:solidFill>
                  <a:srgbClr val="083795"/>
                </a:solidFill>
                <a:effectLst/>
                <a:latin typeface="Inter 28pt 28pt" panose="02000503000000020004" pitchFamily="2" charset="0"/>
                <a:ea typeface="Inter 28pt 28pt" panose="02000503000000020004" pitchFamily="2" charset="0"/>
              </a:rPr>
              <a:t>стартапов</a:t>
            </a:r>
            <a:r>
              <a:rPr lang="ru-RU" sz="1600" b="1" dirty="0">
                <a:solidFill>
                  <a:srgbClr val="083795"/>
                </a:solidFill>
                <a:effectLst/>
                <a:latin typeface="Inter 28pt 28pt" panose="02000503000000020004" pitchFamily="2" charset="0"/>
                <a:ea typeface="Inter 28pt 28pt" panose="02000503000000020004" pitchFamily="2" charset="0"/>
              </a:rPr>
              <a:t> </a:t>
            </a: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0223BAD4-072D-7D4D-87CF-AE0D52EF9439}"/>
              </a:ext>
            </a:extLst>
          </p:cNvPr>
          <p:cNvSpPr/>
          <p:nvPr/>
        </p:nvSpPr>
        <p:spPr>
          <a:xfrm>
            <a:off x="194375" y="1078494"/>
            <a:ext cx="2986149" cy="46436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83795"/>
                </a:solidFill>
                <a:effectLst/>
                <a:latin typeface="Inter 28pt 28pt" panose="02000503000000020004" pitchFamily="2" charset="0"/>
                <a:ea typeface="Inter 28pt 28pt" panose="02000503000000020004" pitchFamily="2" charset="0"/>
              </a:rPr>
              <a:t>Бизнес-планирование</a:t>
            </a:r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D03EEC09-6F48-A14B-97B2-99EF1C71EB56}"/>
              </a:ext>
            </a:extLst>
          </p:cNvPr>
          <p:cNvSpPr/>
          <p:nvPr/>
        </p:nvSpPr>
        <p:spPr>
          <a:xfrm>
            <a:off x="3405823" y="1078494"/>
            <a:ext cx="2822645" cy="46436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83795"/>
                </a:solidFill>
                <a:effectLst/>
                <a:latin typeface="Inter 28pt 28pt" panose="02000503000000020004" pitchFamily="2" charset="0"/>
                <a:ea typeface="Inter 28pt 28pt" panose="02000503000000020004" pitchFamily="2" charset="0"/>
              </a:rPr>
              <a:t>Маркетинг и продажи </a:t>
            </a: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67EB25AB-007A-9745-A852-4281C75B8D50}"/>
              </a:ext>
            </a:extLst>
          </p:cNvPr>
          <p:cNvSpPr/>
          <p:nvPr/>
        </p:nvSpPr>
        <p:spPr>
          <a:xfrm>
            <a:off x="6334877" y="1078494"/>
            <a:ext cx="4833581" cy="46436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83795"/>
                </a:solidFill>
                <a:effectLst/>
                <a:latin typeface="Inter 28pt 28pt" panose="02000503000000020004" pitchFamily="2" charset="0"/>
                <a:ea typeface="Inter 28pt 28pt" panose="02000503000000020004" pitchFamily="2" charset="0"/>
              </a:rPr>
              <a:t>Правовые аспекты предпринимательства</a:t>
            </a:r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000CA3DB-C440-6240-AEA6-3178614F191D}"/>
              </a:ext>
            </a:extLst>
          </p:cNvPr>
          <p:cNvGrpSpPr/>
          <p:nvPr/>
        </p:nvGrpSpPr>
        <p:grpSpPr>
          <a:xfrm>
            <a:off x="8031527" y="2089077"/>
            <a:ext cx="3818046" cy="4018340"/>
            <a:chOff x="8031527" y="2089077"/>
            <a:chExt cx="3818046" cy="4018340"/>
          </a:xfrm>
        </p:grpSpPr>
        <p:sp>
          <p:nvSpPr>
            <p:cNvPr id="57" name="Скругленный прямоугольник 56">
              <a:extLst>
                <a:ext uri="{FF2B5EF4-FFF2-40B4-BE49-F238E27FC236}">
                  <a16:creationId xmlns:a16="http://schemas.microsoft.com/office/drawing/2014/main" id="{70D53B6B-C034-D049-82DB-460AB0E3B4E5}"/>
                </a:ext>
              </a:extLst>
            </p:cNvPr>
            <p:cNvSpPr/>
            <p:nvPr/>
          </p:nvSpPr>
          <p:spPr>
            <a:xfrm>
              <a:off x="8031527" y="2460783"/>
              <a:ext cx="3811716" cy="3646634"/>
            </a:xfrm>
            <a:prstGeom prst="roundRect">
              <a:avLst>
                <a:gd name="adj" fmla="val 12366"/>
              </a:avLst>
            </a:prstGeom>
            <a:solidFill>
              <a:srgbClr val="0837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B7CD4C8-71FC-9243-AE23-C6EA97BDA6F3}"/>
                </a:ext>
              </a:extLst>
            </p:cNvPr>
            <p:cNvSpPr txBox="1"/>
            <p:nvPr/>
          </p:nvSpPr>
          <p:spPr>
            <a:xfrm>
              <a:off x="8037857" y="3328974"/>
              <a:ext cx="38117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800" b="1" dirty="0">
                  <a:solidFill>
                    <a:schemeClr val="bg1"/>
                  </a:solidFill>
                  <a:effectLst/>
                  <a:latin typeface="Inter 28pt 28pt Black" panose="02000503000000020004" pitchFamily="2" charset="0"/>
                  <a:ea typeface="Inter 28pt 28pt Black" panose="02000503000000020004" pitchFamily="2" charset="0"/>
                </a:rPr>
                <a:t>Условия участия:</a:t>
              </a:r>
              <a:endParaRPr lang="ru-RU" b="1" dirty="0">
                <a:solidFill>
                  <a:schemeClr val="bg1"/>
                </a:solidFill>
                <a:latin typeface="Inter 28pt 28pt Black" panose="02000503000000020004" pitchFamily="2" charset="0"/>
                <a:ea typeface="Inter 28pt 28pt Black" panose="02000503000000020004" pitchFamily="2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A247E37-792D-024F-9197-2297F811DB55}"/>
                </a:ext>
              </a:extLst>
            </p:cNvPr>
            <p:cNvSpPr txBox="1"/>
            <p:nvPr/>
          </p:nvSpPr>
          <p:spPr>
            <a:xfrm>
              <a:off x="8037857" y="4080025"/>
              <a:ext cx="3811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bg1"/>
                  </a:solidFill>
                  <a:effectLst/>
                  <a:latin typeface="Inter 28pt 28pt Medium" panose="02000503000000020004" pitchFamily="2" charset="0"/>
                  <a:ea typeface="Inter 28pt 28pt Medium" panose="02000503000000020004" pitchFamily="2" charset="0"/>
                  <a:cs typeface="Times New Roman" panose="02020603050405020304" pitchFamily="18" charset="0"/>
                </a:rPr>
                <a:t>Обучение для сотрудников/обучающихся университета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FFA882D-E1BA-3947-AB4C-537A8325352F}"/>
                </a:ext>
              </a:extLst>
            </p:cNvPr>
            <p:cNvSpPr txBox="1"/>
            <p:nvPr/>
          </p:nvSpPr>
          <p:spPr>
            <a:xfrm>
              <a:off x="8037857" y="4603245"/>
              <a:ext cx="3811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bg1"/>
                  </a:solidFill>
                  <a:effectLst/>
                  <a:latin typeface="Inter 28pt 28pt Medium" panose="02000503000000020004" pitchFamily="2" charset="0"/>
                  <a:ea typeface="Inter 28pt 28pt Medium" panose="02000503000000020004" pitchFamily="2" charset="0"/>
                  <a:cs typeface="Times New Roman" panose="02020603050405020304" pitchFamily="18" charset="0"/>
                </a:rPr>
                <a:t>Базовые знания в области предпринимательства/экономики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60AA6FC-3029-A549-83D6-E3FECD4CB56E}"/>
                </a:ext>
              </a:extLst>
            </p:cNvPr>
            <p:cNvSpPr txBox="1"/>
            <p:nvPr/>
          </p:nvSpPr>
          <p:spPr>
            <a:xfrm>
              <a:off x="8037857" y="5165538"/>
              <a:ext cx="38117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bg1"/>
                  </a:solidFill>
                  <a:effectLst/>
                  <a:latin typeface="Inter 28pt 28pt Medium" panose="02000503000000020004" pitchFamily="2" charset="0"/>
                  <a:ea typeface="Inter 28pt 28pt Medium" panose="02000503000000020004" pitchFamily="2" charset="0"/>
                  <a:cs typeface="Times New Roman" panose="02020603050405020304" pitchFamily="18" charset="0"/>
                </a:rPr>
                <a:t>Заполненная заявка на участие</a:t>
              </a:r>
            </a:p>
          </p:txBody>
        </p:sp>
        <p:grpSp>
          <p:nvGrpSpPr>
            <p:cNvPr id="43" name="Группа 42">
              <a:extLst>
                <a:ext uri="{FF2B5EF4-FFF2-40B4-BE49-F238E27FC236}">
                  <a16:creationId xmlns:a16="http://schemas.microsoft.com/office/drawing/2014/main" id="{4501005D-D6CE-964D-B6D9-622D59D7155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469385" y="2089077"/>
              <a:ext cx="936000" cy="936000"/>
              <a:chOff x="9322517" y="1867552"/>
              <a:chExt cx="1295398" cy="1295398"/>
            </a:xfrm>
          </p:grpSpPr>
          <p:sp>
            <p:nvSpPr>
              <p:cNvPr id="14" name="Овал 13">
                <a:extLst>
                  <a:ext uri="{FF2B5EF4-FFF2-40B4-BE49-F238E27FC236}">
                    <a16:creationId xmlns:a16="http://schemas.microsoft.com/office/drawing/2014/main" id="{41BA3A48-7454-4642-9886-DC73371C7F6A}"/>
                  </a:ext>
                </a:extLst>
              </p:cNvPr>
              <p:cNvSpPr/>
              <p:nvPr/>
            </p:nvSpPr>
            <p:spPr>
              <a:xfrm>
                <a:off x="9322517" y="1867552"/>
                <a:ext cx="1295398" cy="1295398"/>
              </a:xfrm>
              <a:prstGeom prst="ellipse">
                <a:avLst/>
              </a:prstGeom>
              <a:solidFill>
                <a:srgbClr val="FC0F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8" name="Рисунок 17">
                <a:extLst>
                  <a:ext uri="{FF2B5EF4-FFF2-40B4-BE49-F238E27FC236}">
                    <a16:creationId xmlns:a16="http://schemas.microsoft.com/office/drawing/2014/main" id="{5D2E3005-FC63-9748-8388-49F216F686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570166" y="2141258"/>
                <a:ext cx="800100" cy="800100"/>
              </a:xfrm>
              <a:prstGeom prst="rect">
                <a:avLst/>
              </a:prstGeom>
            </p:spPr>
          </p:pic>
        </p:grp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0528FF03-3C26-7445-BCF6-9AB4D8B9DAB6}"/>
              </a:ext>
            </a:extLst>
          </p:cNvPr>
          <p:cNvGrpSpPr/>
          <p:nvPr/>
        </p:nvGrpSpPr>
        <p:grpSpPr>
          <a:xfrm>
            <a:off x="4122072" y="2089077"/>
            <a:ext cx="3811718" cy="4022965"/>
            <a:chOff x="4122072" y="2089077"/>
            <a:chExt cx="3811718" cy="4022965"/>
          </a:xfrm>
        </p:grpSpPr>
        <p:sp>
          <p:nvSpPr>
            <p:cNvPr id="56" name="Скругленный прямоугольник 55">
              <a:extLst>
                <a:ext uri="{FF2B5EF4-FFF2-40B4-BE49-F238E27FC236}">
                  <a16:creationId xmlns:a16="http://schemas.microsoft.com/office/drawing/2014/main" id="{DC244737-6B7D-CE47-99FF-11AE521DC9A9}"/>
                </a:ext>
              </a:extLst>
            </p:cNvPr>
            <p:cNvSpPr/>
            <p:nvPr/>
          </p:nvSpPr>
          <p:spPr>
            <a:xfrm>
              <a:off x="4122072" y="2465408"/>
              <a:ext cx="3811716" cy="3646634"/>
            </a:xfrm>
            <a:prstGeom prst="roundRect">
              <a:avLst>
                <a:gd name="adj" fmla="val 12366"/>
              </a:avLst>
            </a:prstGeom>
            <a:solidFill>
              <a:srgbClr val="0837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E393DDD-880D-5249-8F13-BF3480D670A8}"/>
                </a:ext>
              </a:extLst>
            </p:cNvPr>
            <p:cNvSpPr txBox="1"/>
            <p:nvPr/>
          </p:nvSpPr>
          <p:spPr>
            <a:xfrm>
              <a:off x="4122074" y="3282807"/>
              <a:ext cx="38117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800" b="1" dirty="0">
                  <a:solidFill>
                    <a:schemeClr val="bg1"/>
                  </a:solidFill>
                  <a:effectLst/>
                  <a:latin typeface="Inter 28pt 28pt Black" panose="02000503000000020004" pitchFamily="2" charset="0"/>
                  <a:ea typeface="Inter 28pt 28pt Black" panose="02000503000000020004" pitchFamily="2" charset="0"/>
                </a:rPr>
                <a:t>Возможности</a:t>
              </a:r>
            </a:p>
            <a:p>
              <a:pPr algn="ctr"/>
              <a:r>
                <a:rPr lang="ru-RU" sz="1800" b="1" dirty="0">
                  <a:solidFill>
                    <a:schemeClr val="bg1"/>
                  </a:solidFill>
                  <a:effectLst/>
                  <a:latin typeface="Inter 28pt 28pt Black" panose="02000503000000020004" pitchFamily="2" charset="0"/>
                  <a:ea typeface="Inter 28pt 28pt Black" panose="02000503000000020004" pitchFamily="2" charset="0"/>
                </a:rPr>
                <a:t>для преподавателей:</a:t>
              </a:r>
              <a:endParaRPr lang="ru-RU" b="1" dirty="0">
                <a:solidFill>
                  <a:schemeClr val="bg1"/>
                </a:solidFill>
                <a:latin typeface="Inter 28pt 28pt Black" panose="02000503000000020004" pitchFamily="2" charset="0"/>
                <a:ea typeface="Inter 28pt 28pt Black" panose="02000503000000020004" pitchFamily="2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B7E2078-BD7A-E84E-BCF6-394432CDEBB2}"/>
                </a:ext>
              </a:extLst>
            </p:cNvPr>
            <p:cNvSpPr txBox="1"/>
            <p:nvPr/>
          </p:nvSpPr>
          <p:spPr>
            <a:xfrm>
              <a:off x="4122074" y="4080025"/>
              <a:ext cx="3811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bg1"/>
                  </a:solidFill>
                  <a:effectLst/>
                  <a:latin typeface="Inter 28pt 28pt Medium" panose="02000503000000020004" pitchFamily="2" charset="0"/>
                  <a:ea typeface="Inter 28pt 28pt Medium" panose="02000503000000020004" pitchFamily="2" charset="0"/>
                  <a:cs typeface="Times New Roman" panose="02020603050405020304" pitchFamily="18" charset="0"/>
                </a:rPr>
                <a:t>Освоение дисциплины "Молодежное предпринимательство"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F552955-5419-2341-BD47-D10FEBB3E1C6}"/>
                </a:ext>
              </a:extLst>
            </p:cNvPr>
            <p:cNvSpPr txBox="1"/>
            <p:nvPr/>
          </p:nvSpPr>
          <p:spPr>
            <a:xfrm>
              <a:off x="4122072" y="4603245"/>
              <a:ext cx="3811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bg1"/>
                  </a:solidFill>
                  <a:effectLst/>
                  <a:latin typeface="Inter 28pt 28pt Medium" panose="02000503000000020004" pitchFamily="2" charset="0"/>
                  <a:ea typeface="Inter 28pt 28pt Medium" panose="02000503000000020004" pitchFamily="2" charset="0"/>
                  <a:cs typeface="Times New Roman" panose="02020603050405020304" pitchFamily="18" charset="0"/>
                </a:rPr>
                <a:t>Получение статуса сотрудника Центра трансфера технологий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700C172-93A2-E549-9D0E-895AFD1D79E8}"/>
                </a:ext>
              </a:extLst>
            </p:cNvPr>
            <p:cNvSpPr txBox="1"/>
            <p:nvPr/>
          </p:nvSpPr>
          <p:spPr>
            <a:xfrm>
              <a:off x="4130343" y="5165538"/>
              <a:ext cx="378250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bg1"/>
                  </a:solidFill>
                  <a:effectLst/>
                  <a:latin typeface="Inter 28pt 28pt Medium" panose="02000503000000020004" pitchFamily="2" charset="0"/>
                  <a:ea typeface="Inter 28pt 28pt Medium" panose="02000503000000020004" pitchFamily="2" charset="0"/>
                  <a:cs typeface="Times New Roman" panose="02020603050405020304" pitchFamily="18" charset="0"/>
                </a:rPr>
                <a:t>Дополнительные возможности для развития и реализации собственных проектов </a:t>
              </a:r>
            </a:p>
          </p:txBody>
        </p:sp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E00A436A-60C4-CC4A-8890-0E5C26C7541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553597" y="2089077"/>
              <a:ext cx="936000" cy="936000"/>
              <a:chOff x="5406729" y="1873524"/>
              <a:chExt cx="1295398" cy="1295398"/>
            </a:xfrm>
          </p:grpSpPr>
          <p:sp>
            <p:nvSpPr>
              <p:cNvPr id="46" name="Овал 45">
                <a:extLst>
                  <a:ext uri="{FF2B5EF4-FFF2-40B4-BE49-F238E27FC236}">
                    <a16:creationId xmlns:a16="http://schemas.microsoft.com/office/drawing/2014/main" id="{D9BA9E52-F5D6-8041-9E9A-FE70AC04F011}"/>
                  </a:ext>
                </a:extLst>
              </p:cNvPr>
              <p:cNvSpPr/>
              <p:nvPr/>
            </p:nvSpPr>
            <p:spPr>
              <a:xfrm>
                <a:off x="5406729" y="1873524"/>
                <a:ext cx="1295398" cy="1295398"/>
              </a:xfrm>
              <a:prstGeom prst="ellipse">
                <a:avLst/>
              </a:prstGeom>
              <a:solidFill>
                <a:srgbClr val="FC0F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" name="Рисунок 19">
                <a:extLst>
                  <a:ext uri="{FF2B5EF4-FFF2-40B4-BE49-F238E27FC236}">
                    <a16:creationId xmlns:a16="http://schemas.microsoft.com/office/drawing/2014/main" id="{7C85F2FF-7612-4340-A329-35416740BD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671946" y="2141258"/>
                <a:ext cx="742806" cy="742806"/>
              </a:xfrm>
              <a:prstGeom prst="rect">
                <a:avLst/>
              </a:prstGeom>
            </p:spPr>
          </p:pic>
        </p:grp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559D7C7E-435F-3041-9B81-35AE2589484A}"/>
              </a:ext>
            </a:extLst>
          </p:cNvPr>
          <p:cNvGrpSpPr/>
          <p:nvPr/>
        </p:nvGrpSpPr>
        <p:grpSpPr>
          <a:xfrm>
            <a:off x="206285" y="2089077"/>
            <a:ext cx="3848531" cy="4022965"/>
            <a:chOff x="206285" y="2089077"/>
            <a:chExt cx="3848531" cy="4022965"/>
          </a:xfrm>
        </p:grpSpPr>
        <p:sp>
          <p:nvSpPr>
            <p:cNvPr id="44" name="Скругленный прямоугольник 43">
              <a:extLst>
                <a:ext uri="{FF2B5EF4-FFF2-40B4-BE49-F238E27FC236}">
                  <a16:creationId xmlns:a16="http://schemas.microsoft.com/office/drawing/2014/main" id="{8669A7DC-DE49-8F4F-8BAC-9BEC2CA5BA2C}"/>
                </a:ext>
              </a:extLst>
            </p:cNvPr>
            <p:cNvSpPr/>
            <p:nvPr/>
          </p:nvSpPr>
          <p:spPr>
            <a:xfrm>
              <a:off x="206285" y="2465408"/>
              <a:ext cx="3811716" cy="3646634"/>
            </a:xfrm>
            <a:prstGeom prst="roundRect">
              <a:avLst>
                <a:gd name="adj" fmla="val 12366"/>
              </a:avLst>
            </a:prstGeom>
            <a:solidFill>
              <a:srgbClr val="0837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5B485D4-BF3A-7D40-9FF2-21B1FF4889C3}"/>
                </a:ext>
              </a:extLst>
            </p:cNvPr>
            <p:cNvSpPr txBox="1"/>
            <p:nvPr/>
          </p:nvSpPr>
          <p:spPr>
            <a:xfrm>
              <a:off x="206287" y="3282807"/>
              <a:ext cx="38117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Inter 28pt 28pt Black" panose="02000503000000020004" pitchFamily="2" charset="0"/>
                  <a:ea typeface="Inter 28pt 28pt Black" panose="02000503000000020004" pitchFamily="2" charset="0"/>
                </a:rPr>
                <a:t>Возможности</a:t>
              </a:r>
              <a:r>
                <a:rPr lang="ru-RU" sz="1800" b="1" dirty="0">
                  <a:solidFill>
                    <a:schemeClr val="bg1"/>
                  </a:solidFill>
                  <a:effectLst/>
                  <a:latin typeface="Inter 28pt 28pt Black" panose="02000503000000020004" pitchFamily="2" charset="0"/>
                  <a:ea typeface="Inter 28pt 28pt Black" panose="02000503000000020004" pitchFamily="2" charset="0"/>
                </a:rPr>
                <a:t> </a:t>
              </a:r>
              <a:endParaRPr lang="ru-RU" b="1" dirty="0">
                <a:solidFill>
                  <a:schemeClr val="bg1"/>
                </a:solidFill>
                <a:latin typeface="Inter 28pt 28pt Black" panose="02000503000000020004" pitchFamily="2" charset="0"/>
                <a:ea typeface="Inter 28pt 28pt Black" panose="02000503000000020004" pitchFamily="2" charset="0"/>
              </a:endParaRPr>
            </a:p>
            <a:p>
              <a:pPr algn="ctr"/>
              <a:r>
                <a:rPr lang="ru-RU" sz="1800" b="1" dirty="0">
                  <a:solidFill>
                    <a:schemeClr val="bg1"/>
                  </a:solidFill>
                  <a:effectLst/>
                  <a:latin typeface="Inter 28pt 28pt Black" panose="02000503000000020004" pitchFamily="2" charset="0"/>
                  <a:ea typeface="Inter 28pt 28pt Black" panose="02000503000000020004" pitchFamily="2" charset="0"/>
                </a:rPr>
                <a:t> для обучающихся:</a:t>
              </a:r>
              <a:endParaRPr lang="ru-RU" b="1" dirty="0">
                <a:solidFill>
                  <a:schemeClr val="bg1"/>
                </a:solidFill>
                <a:latin typeface="Inter 28pt 28pt Black" panose="02000503000000020004" pitchFamily="2" charset="0"/>
                <a:ea typeface="Inter 28pt 28pt Black" panose="02000503000000020004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48A00A0-B4F6-B847-B291-4CE3873C7C0F}"/>
                </a:ext>
              </a:extLst>
            </p:cNvPr>
            <p:cNvSpPr txBox="1"/>
            <p:nvPr/>
          </p:nvSpPr>
          <p:spPr>
            <a:xfrm>
              <a:off x="206286" y="4080025"/>
              <a:ext cx="38117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400" dirty="0">
                <a:solidFill>
                  <a:schemeClr val="bg1"/>
                </a:solidFill>
                <a:effectLst/>
                <a:latin typeface="Inter 28pt 28pt Medium" panose="02000503000000020004" pitchFamily="2" charset="0"/>
                <a:ea typeface="Inter 28pt 28pt Medium" panose="02000503000000020004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285E944-EAE7-E048-A198-2ACB35B4C192}"/>
                </a:ext>
              </a:extLst>
            </p:cNvPr>
            <p:cNvSpPr txBox="1"/>
            <p:nvPr/>
          </p:nvSpPr>
          <p:spPr>
            <a:xfrm>
              <a:off x="243101" y="4122685"/>
              <a:ext cx="381171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bg1"/>
                  </a:solidFill>
                  <a:latin typeface="Inter 28pt 28pt Medium" panose="02000503000000020004" pitchFamily="2" charset="0"/>
                  <a:ea typeface="Inter 28pt 28pt Medium" panose="02000503000000020004" pitchFamily="2" charset="0"/>
                  <a:cs typeface="Times New Roman" panose="02020603050405020304" pitchFamily="18" charset="0"/>
                </a:rPr>
                <a:t>Р</a:t>
              </a:r>
              <a:r>
                <a:rPr lang="ru-RU" sz="1400" dirty="0">
                  <a:solidFill>
                    <a:schemeClr val="bg1"/>
                  </a:solidFill>
                  <a:effectLst/>
                  <a:latin typeface="Inter 28pt 28pt Medium" panose="02000503000000020004" pitchFamily="2" charset="0"/>
                  <a:ea typeface="Inter 28pt 28pt Medium" panose="02000503000000020004" pitchFamily="2" charset="0"/>
                  <a:cs typeface="Times New Roman" panose="02020603050405020304" pitchFamily="18" charset="0"/>
                </a:rPr>
                <a:t>еализация грантового проекта по предпринимательскому треку (стартап проект)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B76E151-B8B2-BE41-B977-F29F27EF6CCA}"/>
                </a:ext>
              </a:extLst>
            </p:cNvPr>
            <p:cNvSpPr txBox="1"/>
            <p:nvPr/>
          </p:nvSpPr>
          <p:spPr>
            <a:xfrm>
              <a:off x="206286" y="4958922"/>
              <a:ext cx="38117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bg1"/>
                  </a:solidFill>
                  <a:effectLst/>
                  <a:latin typeface="Inter 28pt 28pt Medium" panose="02000503000000020004" pitchFamily="2" charset="0"/>
                  <a:ea typeface="Inter 28pt 28pt Medium" panose="02000503000000020004" pitchFamily="2" charset="0"/>
                  <a:cs typeface="Times New Roman" panose="02020603050405020304" pitchFamily="18" charset="0"/>
                </a:rPr>
                <a:t>Трудоустройство в Центр трансфера технологий БГМУ</a:t>
              </a:r>
            </a:p>
          </p:txBody>
        </p:sp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id="{4C78863D-9924-DB4E-9869-7B84F857D53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644143" y="2089077"/>
              <a:ext cx="936000" cy="936000"/>
              <a:chOff x="1490941" y="1873524"/>
              <a:chExt cx="1295398" cy="1295398"/>
            </a:xfrm>
          </p:grpSpPr>
          <p:sp>
            <p:nvSpPr>
              <p:cNvPr id="47" name="Овал 46">
                <a:extLst>
                  <a:ext uri="{FF2B5EF4-FFF2-40B4-BE49-F238E27FC236}">
                    <a16:creationId xmlns:a16="http://schemas.microsoft.com/office/drawing/2014/main" id="{451715A9-A8B5-454F-9BD5-FA51C54DBCC8}"/>
                  </a:ext>
                </a:extLst>
              </p:cNvPr>
              <p:cNvSpPr/>
              <p:nvPr/>
            </p:nvSpPr>
            <p:spPr>
              <a:xfrm>
                <a:off x="1490941" y="1873524"/>
                <a:ext cx="1295398" cy="1295398"/>
              </a:xfrm>
              <a:prstGeom prst="ellipse">
                <a:avLst/>
              </a:prstGeom>
              <a:solidFill>
                <a:srgbClr val="FC0F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0" name="Рисунок 29">
                <a:extLst>
                  <a:ext uri="{FF2B5EF4-FFF2-40B4-BE49-F238E27FC236}">
                    <a16:creationId xmlns:a16="http://schemas.microsoft.com/office/drawing/2014/main" id="{838CC009-CE1D-504F-A52A-77D92539A5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750256" y="2124277"/>
                <a:ext cx="776768" cy="776768"/>
              </a:xfrm>
              <a:prstGeom prst="rect">
                <a:avLst/>
              </a:prstGeom>
            </p:spPr>
          </p:pic>
        </p:grpSp>
      </p:grpSp>
      <p:sp>
        <p:nvSpPr>
          <p:cNvPr id="61" name="Прямоугольник с двумя скругленными соседними углами 60">
            <a:extLst>
              <a:ext uri="{FF2B5EF4-FFF2-40B4-BE49-F238E27FC236}">
                <a16:creationId xmlns:a16="http://schemas.microsoft.com/office/drawing/2014/main" id="{F3C1E8EC-54A6-5D41-899F-B08C66430CFC}"/>
              </a:ext>
            </a:extLst>
          </p:cNvPr>
          <p:cNvSpPr/>
          <p:nvPr/>
        </p:nvSpPr>
        <p:spPr>
          <a:xfrm rot="16200000">
            <a:off x="14152962" y="1472879"/>
            <a:ext cx="6858000" cy="3912243"/>
          </a:xfrm>
          <a:prstGeom prst="round2SameRect">
            <a:avLst/>
          </a:prstGeom>
          <a:solidFill>
            <a:srgbClr val="083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870C9EE4-5CC8-D243-BC89-705CC29BFE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5545441" y="2855192"/>
            <a:ext cx="6858000" cy="1147619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6F362E43-B564-EE4E-9066-295FA94CD0A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903639">
            <a:off x="15411369" y="17789843"/>
            <a:ext cx="4341185" cy="9579708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690A5E31-F632-784A-A42D-763A067AC475}"/>
              </a:ext>
            </a:extLst>
          </p:cNvPr>
          <p:cNvSpPr txBox="1"/>
          <p:nvPr/>
        </p:nvSpPr>
        <p:spPr>
          <a:xfrm>
            <a:off x="445314" y="7236712"/>
            <a:ext cx="353334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800" b="1" dirty="0">
                <a:solidFill>
                  <a:srgbClr val="FC0F1B"/>
                </a:solidFill>
                <a:latin typeface="Inter 28pt 28pt Black" panose="02000503000000020004" pitchFamily="2" charset="0"/>
                <a:ea typeface="Inter 28pt 28pt Black" panose="02000503000000020004" pitchFamily="2" charset="0"/>
              </a:rPr>
              <a:t>КАК ПОДАТЬ</a:t>
            </a:r>
          </a:p>
          <a:p>
            <a:r>
              <a:rPr lang="ru-RU" sz="3800" b="1" dirty="0">
                <a:solidFill>
                  <a:srgbClr val="FC0F1B"/>
                </a:solidFill>
                <a:latin typeface="Inter 28pt 28pt Black" panose="02000503000000020004" pitchFamily="2" charset="0"/>
                <a:ea typeface="Inter 28pt 28pt Black" panose="02000503000000020004" pitchFamily="2" charset="0"/>
              </a:rPr>
              <a:t>ЗАЯВКУ?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B08B5B4-06B9-4A44-9C81-D001FF3007F3}"/>
              </a:ext>
            </a:extLst>
          </p:cNvPr>
          <p:cNvSpPr txBox="1"/>
          <p:nvPr/>
        </p:nvSpPr>
        <p:spPr>
          <a:xfrm>
            <a:off x="445315" y="10325817"/>
            <a:ext cx="3676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83795"/>
                </a:solidFill>
                <a:latin typeface="Inter 28pt 28pt Black" panose="02000503000000020004" pitchFamily="2" charset="0"/>
                <a:ea typeface="Inter 28pt 28pt Black" panose="02000503000000020004" pitchFamily="2" charset="0"/>
              </a:rPr>
              <a:t>Заявки принимаются </a:t>
            </a:r>
          </a:p>
          <a:p>
            <a:r>
              <a:rPr lang="ru-RU" sz="2200" b="1" dirty="0">
                <a:solidFill>
                  <a:srgbClr val="083795"/>
                </a:solidFill>
                <a:latin typeface="Inter 28pt 28pt Black" panose="02000503000000020004" pitchFamily="2" charset="0"/>
                <a:ea typeface="Inter 28pt 28pt Black" panose="02000503000000020004" pitchFamily="2" charset="0"/>
              </a:rPr>
              <a:t>по электронной почте </a:t>
            </a:r>
            <a:endParaRPr lang="ru-RU" sz="2200" b="1" dirty="0">
              <a:solidFill>
                <a:srgbClr val="083795"/>
              </a:solidFill>
              <a:latin typeface="Inter 28pt 28pt" panose="02000503000000020004" pitchFamily="2" charset="0"/>
              <a:ea typeface="Inter 28pt 28pt" panose="02000503000000020004" pitchFamily="2" charset="0"/>
            </a:endParaRPr>
          </a:p>
        </p:txBody>
      </p:sp>
      <p:sp>
        <p:nvSpPr>
          <p:cNvPr id="78" name="Скругленный прямоугольник 77">
            <a:extLst>
              <a:ext uri="{FF2B5EF4-FFF2-40B4-BE49-F238E27FC236}">
                <a16:creationId xmlns:a16="http://schemas.microsoft.com/office/drawing/2014/main" id="{2FE55960-FB67-ED43-8B22-42EAD4137703}"/>
              </a:ext>
            </a:extLst>
          </p:cNvPr>
          <p:cNvSpPr/>
          <p:nvPr/>
        </p:nvSpPr>
        <p:spPr>
          <a:xfrm>
            <a:off x="528541" y="18231904"/>
            <a:ext cx="4258300" cy="2337540"/>
          </a:xfrm>
          <a:prstGeom prst="roundRect">
            <a:avLst>
              <a:gd name="adj" fmla="val 154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rgbClr val="083795"/>
              </a:solidFill>
              <a:latin typeface="Inter 28pt 28pt" panose="02000503000000020004" pitchFamily="2" charset="0"/>
              <a:ea typeface="Inter 28pt 28pt" panose="02000503000000020004" pitchFamily="2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F66C362-8095-7849-9FF1-1EDC12108509}"/>
              </a:ext>
            </a:extLst>
          </p:cNvPr>
          <p:cNvSpPr txBox="1"/>
          <p:nvPr/>
        </p:nvSpPr>
        <p:spPr>
          <a:xfrm>
            <a:off x="815364" y="18382058"/>
            <a:ext cx="3314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083795"/>
                </a:solidFill>
                <a:effectLst/>
                <a:latin typeface="Inter 28pt 28pt Black" panose="02000503000000020004" pitchFamily="2" charset="0"/>
                <a:ea typeface="Inter 28pt 28pt Black" panose="02000503000000020004" pitchFamily="2" charset="0"/>
              </a:rPr>
              <a:t>В заявке</a:t>
            </a:r>
          </a:p>
          <a:p>
            <a:r>
              <a:rPr lang="ru-RU" sz="1800" b="1" dirty="0">
                <a:solidFill>
                  <a:srgbClr val="083795"/>
                </a:solidFill>
                <a:effectLst/>
                <a:latin typeface="Inter 28pt 28pt Black" panose="02000503000000020004" pitchFamily="2" charset="0"/>
                <a:ea typeface="Inter 28pt 28pt Black" panose="02000503000000020004" pitchFamily="2" charset="0"/>
              </a:rPr>
              <a:t>необходимо указать:</a:t>
            </a:r>
            <a:endParaRPr lang="ru-RU" b="1" dirty="0">
              <a:solidFill>
                <a:srgbClr val="083795"/>
              </a:solidFill>
              <a:latin typeface="Inter 28pt 28pt Black" panose="02000503000000020004" pitchFamily="2" charset="0"/>
              <a:ea typeface="Inter 28pt 28pt Black" panose="02000503000000020004" pitchFamily="2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98BBA18-3A0B-9D42-B846-4B851BEEC441}"/>
              </a:ext>
            </a:extLst>
          </p:cNvPr>
          <p:cNvSpPr txBox="1"/>
          <p:nvPr/>
        </p:nvSpPr>
        <p:spPr>
          <a:xfrm>
            <a:off x="528541" y="19075047"/>
            <a:ext cx="39122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83795"/>
                </a:solidFill>
                <a:effectLst/>
                <a:latin typeface="Inter 28pt 28pt Medium" panose="02000503000000020004" pitchFamily="2" charset="0"/>
                <a:ea typeface="Inter 28pt 28pt Medium" panose="02000503000000020004" pitchFamily="2" charset="0"/>
                <a:cs typeface="Times New Roman" panose="02020603050405020304" pitchFamily="18" charset="0"/>
              </a:rPr>
              <a:t>ФИО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83795"/>
                </a:solidFill>
                <a:effectLst/>
                <a:latin typeface="Inter 28pt 28pt Medium" panose="02000503000000020004" pitchFamily="2" charset="0"/>
                <a:ea typeface="Inter 28pt 28pt Medium" panose="02000503000000020004" pitchFamily="2" charset="0"/>
                <a:cs typeface="Times New Roman" panose="02020603050405020304" pitchFamily="18" charset="0"/>
              </a:rPr>
              <a:t>Статус (сотрудник/обучающийся)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83795"/>
                </a:solidFill>
                <a:effectLst/>
                <a:latin typeface="Inter 28pt 28pt Medium" panose="02000503000000020004" pitchFamily="2" charset="0"/>
                <a:ea typeface="Inter 28pt 28pt Medium" panose="02000503000000020004" pitchFamily="2" charset="0"/>
                <a:cs typeface="Times New Roman" panose="02020603050405020304" pitchFamily="18" charset="0"/>
              </a:rPr>
              <a:t>Контактные данные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83795"/>
                </a:solidFill>
                <a:effectLst/>
                <a:latin typeface="Inter 28pt 28pt Medium" panose="02000503000000020004" pitchFamily="2" charset="0"/>
                <a:ea typeface="Inter 28pt 28pt Medium" panose="02000503000000020004" pitchFamily="2" charset="0"/>
                <a:cs typeface="Times New Roman" panose="02020603050405020304" pitchFamily="18" charset="0"/>
              </a:rPr>
              <a:t>Краткое обоснование участия в курсе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741DC1E-7E9A-8240-8B0E-E057B1AD5B19}"/>
              </a:ext>
            </a:extLst>
          </p:cNvPr>
          <p:cNvSpPr txBox="1"/>
          <p:nvPr/>
        </p:nvSpPr>
        <p:spPr>
          <a:xfrm>
            <a:off x="528541" y="23664832"/>
            <a:ext cx="50289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>
                <a:solidFill>
                  <a:srgbClr val="083795"/>
                </a:solidFill>
                <a:effectLst/>
                <a:latin typeface="Inter 28pt 28pt Black" panose="02000503000000020004" pitchFamily="2" charset="0"/>
                <a:ea typeface="Inter 28pt 28pt Black" panose="02000503000000020004" pitchFamily="2" charset="0"/>
              </a:rPr>
              <a:t>Присоединяйтесь к нам!</a:t>
            </a:r>
            <a:endParaRPr lang="ru-RU" sz="3000" b="1" dirty="0">
              <a:solidFill>
                <a:srgbClr val="083795"/>
              </a:solidFill>
              <a:latin typeface="Inter 28pt 28pt Black" panose="02000503000000020004" pitchFamily="2" charset="0"/>
              <a:ea typeface="Inter 28pt 28pt Black" panose="02000503000000020004" pitchFamily="2" charset="0"/>
            </a:endParaRPr>
          </a:p>
        </p:txBody>
      </p:sp>
      <p:pic>
        <p:nvPicPr>
          <p:cNvPr id="82" name="Рисунок 81" descr="Изображение выглядит как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620FFC6E-2490-5F4E-BFF1-D68A3246268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761037">
            <a:off x="11586723" y="-18771878"/>
            <a:ext cx="4442317" cy="9802876"/>
          </a:xfrm>
          <a:prstGeom prst="rect">
            <a:avLst/>
          </a:prstGeom>
        </p:spPr>
      </p:pic>
      <p:sp>
        <p:nvSpPr>
          <p:cNvPr id="83" name="Скругленный прямоугольник 82">
            <a:extLst>
              <a:ext uri="{FF2B5EF4-FFF2-40B4-BE49-F238E27FC236}">
                <a16:creationId xmlns:a16="http://schemas.microsoft.com/office/drawing/2014/main" id="{2BA76942-9CFB-424F-8FE2-70EC7FD83A57}"/>
              </a:ext>
            </a:extLst>
          </p:cNvPr>
          <p:cNvSpPr/>
          <p:nvPr/>
        </p:nvSpPr>
        <p:spPr>
          <a:xfrm>
            <a:off x="528541" y="12933429"/>
            <a:ext cx="4997010" cy="464368"/>
          </a:xfrm>
          <a:prstGeom prst="roundRect">
            <a:avLst>
              <a:gd name="adj" fmla="val 50000"/>
            </a:avLst>
          </a:prstGeom>
          <a:solidFill>
            <a:srgbClr val="083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latin typeface="Inter 28pt 28pt" panose="02000503000000020004" pitchFamily="2" charset="0"/>
              <a:ea typeface="Inter 28pt 28pt" panose="02000503000000020004" pitchFamily="2" charset="0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F64B8A80-8499-904D-B5F6-1F771042766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90257" y="13025169"/>
            <a:ext cx="250213" cy="250213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63C8EE6C-F2D6-134E-B244-10B2A128EC02}"/>
              </a:ext>
            </a:extLst>
          </p:cNvPr>
          <p:cNvSpPr txBox="1"/>
          <p:nvPr/>
        </p:nvSpPr>
        <p:spPr>
          <a:xfrm>
            <a:off x="1094117" y="12950169"/>
            <a:ext cx="46983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chemeClr val="bg1"/>
                </a:solidFill>
                <a:latin typeface="Inter 28pt 28pt Black" panose="02000503000000020004" pitchFamily="2" charset="0"/>
                <a:ea typeface="Inter 28pt 28pt Black" panose="02000503000000020004" pitchFamily="2" charset="0"/>
              </a:rPr>
              <a:t>innovationbsmu@bashgmu.ru</a:t>
            </a:r>
            <a:endParaRPr lang="ru-RU" sz="2200" b="1" dirty="0">
              <a:solidFill>
                <a:schemeClr val="bg1"/>
              </a:solidFill>
              <a:latin typeface="Inter 28pt 28pt" panose="02000503000000020004" pitchFamily="2" charset="0"/>
              <a:ea typeface="Inter 28pt 28pt" panose="02000503000000020004" pitchFamily="2" charset="0"/>
            </a:endParaRPr>
          </a:p>
        </p:txBody>
      </p:sp>
      <p:sp>
        <p:nvSpPr>
          <p:cNvPr id="86" name="Скругленный прямоугольник 85">
            <a:extLst>
              <a:ext uri="{FF2B5EF4-FFF2-40B4-BE49-F238E27FC236}">
                <a16:creationId xmlns:a16="http://schemas.microsoft.com/office/drawing/2014/main" id="{E9DBC67B-232C-B243-9941-B76C56E3282C}"/>
              </a:ext>
            </a:extLst>
          </p:cNvPr>
          <p:cNvSpPr/>
          <p:nvPr/>
        </p:nvSpPr>
        <p:spPr>
          <a:xfrm>
            <a:off x="528541" y="15588261"/>
            <a:ext cx="4258300" cy="464368"/>
          </a:xfrm>
          <a:prstGeom prst="roundRect">
            <a:avLst>
              <a:gd name="adj" fmla="val 50000"/>
            </a:avLst>
          </a:prstGeom>
          <a:solidFill>
            <a:srgbClr val="FC0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latin typeface="Inter 28pt 28pt" panose="02000503000000020004" pitchFamily="2" charset="0"/>
              <a:ea typeface="Inter 28pt 28pt" panose="02000503000000020004" pitchFamily="2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D6DEB4A-1967-CC40-93F2-8CBCA6B13EF4}"/>
              </a:ext>
            </a:extLst>
          </p:cNvPr>
          <p:cNvSpPr txBox="1"/>
          <p:nvPr/>
        </p:nvSpPr>
        <p:spPr>
          <a:xfrm>
            <a:off x="1094117" y="15605001"/>
            <a:ext cx="34172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Inter 28pt 28pt Black" panose="02000503000000020004" pitchFamily="2" charset="0"/>
                <a:ea typeface="Inter 28pt 28pt Black" panose="02000503000000020004" pitchFamily="2" charset="0"/>
              </a:rPr>
              <a:t>до 25 января 2025 г.</a:t>
            </a:r>
            <a:endParaRPr lang="ru-RU" sz="2200" b="1" dirty="0">
              <a:solidFill>
                <a:schemeClr val="bg1"/>
              </a:solidFill>
              <a:latin typeface="Inter 28pt 28pt" panose="02000503000000020004" pitchFamily="2" charset="0"/>
              <a:ea typeface="Inter 28pt 28pt" panose="02000503000000020004" pitchFamily="2" charset="0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63F20D39-E496-DD4E-967A-CE9D6D20327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02134" y="15674541"/>
            <a:ext cx="279930" cy="27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908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скругленными соседними углами 8">
            <a:extLst>
              <a:ext uri="{FF2B5EF4-FFF2-40B4-BE49-F238E27FC236}">
                <a16:creationId xmlns:a16="http://schemas.microsoft.com/office/drawing/2014/main" id="{3CCA7AB9-2B52-2243-BD76-DB6C7FDE8C6C}"/>
              </a:ext>
            </a:extLst>
          </p:cNvPr>
          <p:cNvSpPr/>
          <p:nvPr/>
        </p:nvSpPr>
        <p:spPr>
          <a:xfrm rot="16200000">
            <a:off x="6797445" y="1472878"/>
            <a:ext cx="6858000" cy="3912243"/>
          </a:xfrm>
          <a:prstGeom prst="round2SameRect">
            <a:avLst/>
          </a:prstGeom>
          <a:solidFill>
            <a:srgbClr val="083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38BF4A1-FE99-2E4C-AFF2-2DBDEA6E6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8189924" y="2855191"/>
            <a:ext cx="6858000" cy="1147619"/>
          </a:xfrm>
          <a:prstGeom prst="rect">
            <a:avLst/>
          </a:prstGeom>
        </p:spPr>
      </p:pic>
      <p:pic>
        <p:nvPicPr>
          <p:cNvPr id="96" name="Рисунок 95" descr="Изображение выглядит как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0C5B01A3-E406-3E4C-9A89-9128E069D6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61037">
            <a:off x="12785336" y="-23047205"/>
            <a:ext cx="4442317" cy="9802876"/>
          </a:xfrm>
          <a:prstGeom prst="rect">
            <a:avLst/>
          </a:prstGeom>
        </p:spPr>
      </p:pic>
      <p:pic>
        <p:nvPicPr>
          <p:cNvPr id="97" name="Picture 2" descr="logo">
            <a:extLst>
              <a:ext uri="{FF2B5EF4-FFF2-40B4-BE49-F238E27FC236}">
                <a16:creationId xmlns:a16="http://schemas.microsoft.com/office/drawing/2014/main" id="{89E3AD6F-7ECD-ED49-8F2E-DF55B24AD6C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789" y="-2192965"/>
            <a:ext cx="1351565" cy="1355558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1A6B6408-FBE1-FF4B-9A77-475BB90716AB}"/>
              </a:ext>
            </a:extLst>
          </p:cNvPr>
          <p:cNvSpPr txBox="1"/>
          <p:nvPr/>
        </p:nvSpPr>
        <p:spPr>
          <a:xfrm>
            <a:off x="25687248" y="2067090"/>
            <a:ext cx="680167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800" b="1" dirty="0">
                <a:solidFill>
                  <a:srgbClr val="FF0000"/>
                </a:solidFill>
                <a:latin typeface="Inter 28pt 28pt Black" panose="02000503000000020004" pitchFamily="2" charset="0"/>
                <a:ea typeface="Inter 28pt 28pt Black" panose="02000503000000020004" pitchFamily="2" charset="0"/>
              </a:rPr>
              <a:t>РАЗВИТИЕ МОЛОДЕЖНОГО ПРЕДПРИНИМАТЕЛЬСТВА</a:t>
            </a:r>
          </a:p>
          <a:p>
            <a:pPr algn="r"/>
            <a:r>
              <a:rPr lang="ru-RU" sz="3800" b="1" dirty="0">
                <a:solidFill>
                  <a:srgbClr val="FF0000"/>
                </a:solidFill>
                <a:latin typeface="Inter 28pt 28pt Black" panose="02000503000000020004" pitchFamily="2" charset="0"/>
                <a:ea typeface="Inter 28pt 28pt Black" panose="02000503000000020004" pitchFamily="2" charset="0"/>
              </a:rPr>
              <a:t>В УНИВЕРСИТЕТЕ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374F952-D55B-874E-95E6-7F2AF8EDD525}"/>
              </a:ext>
            </a:extLst>
          </p:cNvPr>
          <p:cNvSpPr txBox="1"/>
          <p:nvPr/>
        </p:nvSpPr>
        <p:spPr>
          <a:xfrm>
            <a:off x="22848878" y="680094"/>
            <a:ext cx="62392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="1" dirty="0">
                <a:solidFill>
                  <a:srgbClr val="083795"/>
                </a:solidFill>
                <a:latin typeface="Inter 28pt 28pt Black" panose="02000503000000020004" pitchFamily="2" charset="0"/>
                <a:ea typeface="Inter 28pt 28pt Black" panose="02000503000000020004" pitchFamily="2" charset="0"/>
              </a:rPr>
              <a:t>Уважаемые сотрудники и обучающиеся,</a:t>
            </a:r>
          </a:p>
          <a:p>
            <a:pPr algn="r"/>
            <a:r>
              <a:rPr lang="ru-RU" sz="2200" b="1" dirty="0">
                <a:solidFill>
                  <a:srgbClr val="083795"/>
                </a:solidFill>
                <a:latin typeface="Inter 28pt 28pt" panose="02000503000000020004" pitchFamily="2" charset="0"/>
                <a:ea typeface="Inter 28pt 28pt" panose="02000503000000020004" pitchFamily="2" charset="0"/>
              </a:rPr>
              <a:t>приглашаем на обучение и повышение квалификации по программе: 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C5F95664-2333-E646-8FC8-08BF48DF647F}"/>
              </a:ext>
            </a:extLst>
          </p:cNvPr>
          <p:cNvSpPr/>
          <p:nvPr/>
        </p:nvSpPr>
        <p:spPr>
          <a:xfrm>
            <a:off x="33894066" y="5465382"/>
            <a:ext cx="3288496" cy="868390"/>
          </a:xfrm>
          <a:prstGeom prst="roundRect">
            <a:avLst>
              <a:gd name="adj" fmla="val 213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83795"/>
                </a:solidFill>
                <a:effectLst/>
                <a:latin typeface="Inter 28pt 28pt" panose="02000503000000020004" pitchFamily="2" charset="0"/>
                <a:ea typeface="Inter 28pt 28pt" panose="02000503000000020004" pitchFamily="2" charset="0"/>
              </a:rPr>
              <a:t>Развить у обучающихся компетенции в области предпринимательства и инновационной деятельности</a:t>
            </a:r>
            <a:endParaRPr lang="ru-RU" sz="1200" b="1" dirty="0">
              <a:solidFill>
                <a:srgbClr val="083795"/>
              </a:solidFill>
              <a:latin typeface="Inter 28pt 28pt" panose="02000503000000020004" pitchFamily="2" charset="0"/>
              <a:ea typeface="Inter 28pt 28pt" panose="02000503000000020004" pitchFamily="2" charset="0"/>
            </a:endParaRPr>
          </a:p>
        </p:txBody>
      </p:sp>
      <p:sp>
        <p:nvSpPr>
          <p:cNvPr id="101" name="Скругленный прямоугольник 100">
            <a:extLst>
              <a:ext uri="{FF2B5EF4-FFF2-40B4-BE49-F238E27FC236}">
                <a16:creationId xmlns:a16="http://schemas.microsoft.com/office/drawing/2014/main" id="{9DFB0632-1E3C-0A42-A4E7-BF12A3B8A9F2}"/>
              </a:ext>
            </a:extLst>
          </p:cNvPr>
          <p:cNvSpPr/>
          <p:nvPr/>
        </p:nvSpPr>
        <p:spPr>
          <a:xfrm>
            <a:off x="528541" y="2379451"/>
            <a:ext cx="4997010" cy="464368"/>
          </a:xfrm>
          <a:prstGeom prst="roundRect">
            <a:avLst>
              <a:gd name="adj" fmla="val 50000"/>
            </a:avLst>
          </a:prstGeom>
          <a:solidFill>
            <a:srgbClr val="083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latin typeface="Inter 28pt 28pt" panose="02000503000000020004" pitchFamily="2" charset="0"/>
              <a:ea typeface="Inter 28pt 28pt" panose="02000503000000020004" pitchFamily="2" charset="0"/>
            </a:endParaRPr>
          </a:p>
        </p:txBody>
      </p:sp>
      <p:sp>
        <p:nvSpPr>
          <p:cNvPr id="102" name="Скругленный прямоугольник 101">
            <a:extLst>
              <a:ext uri="{FF2B5EF4-FFF2-40B4-BE49-F238E27FC236}">
                <a16:creationId xmlns:a16="http://schemas.microsoft.com/office/drawing/2014/main" id="{0DE580F6-56B5-C042-8D22-0D4AE4B2F80B}"/>
              </a:ext>
            </a:extLst>
          </p:cNvPr>
          <p:cNvSpPr/>
          <p:nvPr/>
        </p:nvSpPr>
        <p:spPr>
          <a:xfrm>
            <a:off x="8388022" y="10413245"/>
            <a:ext cx="3488057" cy="1196788"/>
          </a:xfrm>
          <a:prstGeom prst="roundRect">
            <a:avLst>
              <a:gd name="adj" fmla="val 213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83795"/>
                </a:solidFill>
                <a:effectLst/>
                <a:latin typeface="Inter 28pt 28pt" panose="02000503000000020004" pitchFamily="2" charset="0"/>
                <a:ea typeface="Inter 28pt 28pt" panose="02000503000000020004" pitchFamily="2" charset="0"/>
              </a:rPr>
              <a:t>Создать кадровый резерв для Центра трансфера технологий БГМУ</a:t>
            </a:r>
            <a:endParaRPr lang="ru-RU" sz="1600" b="1" dirty="0">
              <a:solidFill>
                <a:srgbClr val="083795"/>
              </a:solidFill>
              <a:latin typeface="Inter 28pt 28pt" panose="02000503000000020004" pitchFamily="2" charset="0"/>
              <a:ea typeface="Inter 28pt 28pt" panose="02000503000000020004" pitchFamily="2" charset="0"/>
            </a:endParaRPr>
          </a:p>
        </p:txBody>
      </p:sp>
      <p:sp>
        <p:nvSpPr>
          <p:cNvPr id="103" name="Скругленный прямоугольник 102">
            <a:extLst>
              <a:ext uri="{FF2B5EF4-FFF2-40B4-BE49-F238E27FC236}">
                <a16:creationId xmlns:a16="http://schemas.microsoft.com/office/drawing/2014/main" id="{94E35CFD-7BC0-C04B-8FDF-845F17DF6D0B}"/>
              </a:ext>
            </a:extLst>
          </p:cNvPr>
          <p:cNvSpPr/>
          <p:nvPr/>
        </p:nvSpPr>
        <p:spPr>
          <a:xfrm>
            <a:off x="37294904" y="5465382"/>
            <a:ext cx="3288496" cy="868390"/>
          </a:xfrm>
          <a:prstGeom prst="roundRect">
            <a:avLst>
              <a:gd name="adj" fmla="val 213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83795"/>
                </a:solidFill>
                <a:effectLst/>
                <a:latin typeface="Inter 28pt 28pt" panose="02000503000000020004" pitchFamily="2" charset="0"/>
                <a:ea typeface="Inter 28pt 28pt" panose="02000503000000020004" pitchFamily="2" charset="0"/>
              </a:rPr>
              <a:t>Подготовить преподавателей для дисциплины по молодежному предпринимательству</a:t>
            </a:r>
          </a:p>
        </p:txBody>
      </p:sp>
      <p:sp>
        <p:nvSpPr>
          <p:cNvPr id="104" name="Скругленный прямоугольник 103">
            <a:extLst>
              <a:ext uri="{FF2B5EF4-FFF2-40B4-BE49-F238E27FC236}">
                <a16:creationId xmlns:a16="http://schemas.microsoft.com/office/drawing/2014/main" id="{A59BE610-A9AB-F645-8004-19E1FFE1715E}"/>
              </a:ext>
            </a:extLst>
          </p:cNvPr>
          <p:cNvSpPr/>
          <p:nvPr/>
        </p:nvSpPr>
        <p:spPr>
          <a:xfrm>
            <a:off x="40695742" y="5465382"/>
            <a:ext cx="3288496" cy="868390"/>
          </a:xfrm>
          <a:prstGeom prst="roundRect">
            <a:avLst>
              <a:gd name="adj" fmla="val 213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83795"/>
                </a:solidFill>
                <a:effectLst/>
                <a:latin typeface="Inter 28pt 28pt" panose="02000503000000020004" pitchFamily="2" charset="0"/>
                <a:ea typeface="Inter 28pt 28pt" panose="02000503000000020004" pitchFamily="2" charset="0"/>
              </a:rPr>
              <a:t>Создать кадровый резерв для Центра трансфера технологий БГМУ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59EA6EA8-4D65-2C49-94C6-6AF9E483C5CA}"/>
              </a:ext>
            </a:extLst>
          </p:cNvPr>
          <p:cNvSpPr txBox="1"/>
          <p:nvPr/>
        </p:nvSpPr>
        <p:spPr>
          <a:xfrm>
            <a:off x="40876434" y="4971259"/>
            <a:ext cx="31078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="1" dirty="0">
                <a:solidFill>
                  <a:srgbClr val="083795"/>
                </a:solidFill>
                <a:latin typeface="Inter 28pt 28pt Black" panose="02000503000000020004" pitchFamily="2" charset="0"/>
                <a:ea typeface="Inter 28pt 28pt Black" panose="02000503000000020004" pitchFamily="2" charset="0"/>
              </a:rPr>
              <a:t>ЗАДАЧИ КУРСА:</a:t>
            </a:r>
            <a:endParaRPr lang="ru-RU" sz="2200" b="1" dirty="0">
              <a:solidFill>
                <a:srgbClr val="083795"/>
              </a:solidFill>
              <a:latin typeface="Inter 28pt 28pt" panose="02000503000000020004" pitchFamily="2" charset="0"/>
              <a:ea typeface="Inter 28pt 28pt" panose="02000503000000020004" pitchFamily="2" charset="0"/>
            </a:endParaRP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369C966C-792D-B147-AC1E-155F76705F49}"/>
              </a:ext>
            </a:extLst>
          </p:cNvPr>
          <p:cNvSpPr/>
          <p:nvPr/>
        </p:nvSpPr>
        <p:spPr>
          <a:xfrm>
            <a:off x="17510028" y="503030"/>
            <a:ext cx="3488057" cy="46436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83795"/>
                </a:solidFill>
                <a:effectLst/>
                <a:latin typeface="Inter 28pt 28pt" panose="02000503000000020004" pitchFamily="2" charset="0"/>
                <a:ea typeface="Inter 28pt 28pt" panose="02000503000000020004" pitchFamily="2" charset="0"/>
              </a:rPr>
              <a:t>Основы предпринимательства </a:t>
            </a: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29D00F1C-D693-944D-998A-5EC55EB668AB}"/>
              </a:ext>
            </a:extLst>
          </p:cNvPr>
          <p:cNvSpPr/>
          <p:nvPr/>
        </p:nvSpPr>
        <p:spPr>
          <a:xfrm>
            <a:off x="21158359" y="503030"/>
            <a:ext cx="3935885" cy="46436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83795"/>
                </a:solidFill>
                <a:effectLst/>
                <a:latin typeface="Inter 28pt 28pt" panose="02000503000000020004" pitchFamily="2" charset="0"/>
                <a:ea typeface="Inter 28pt 28pt" panose="02000503000000020004" pitchFamily="2" charset="0"/>
              </a:rPr>
              <a:t>Инновации и создание </a:t>
            </a:r>
            <a:r>
              <a:rPr lang="ru-RU" sz="1600" b="1" dirty="0" err="1">
                <a:solidFill>
                  <a:srgbClr val="083795"/>
                </a:solidFill>
                <a:effectLst/>
                <a:latin typeface="Inter 28pt 28pt" panose="02000503000000020004" pitchFamily="2" charset="0"/>
                <a:ea typeface="Inter 28pt 28pt" panose="02000503000000020004" pitchFamily="2" charset="0"/>
              </a:rPr>
              <a:t>стартапов</a:t>
            </a:r>
            <a:r>
              <a:rPr lang="ru-RU" sz="1600" b="1" dirty="0">
                <a:solidFill>
                  <a:srgbClr val="083795"/>
                </a:solidFill>
                <a:effectLst/>
                <a:latin typeface="Inter 28pt 28pt" panose="02000503000000020004" pitchFamily="2" charset="0"/>
                <a:ea typeface="Inter 28pt 28pt" panose="02000503000000020004" pitchFamily="2" charset="0"/>
              </a:rPr>
              <a:t> </a:t>
            </a: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0223BAD4-072D-7D4D-87CF-AE0D52EF9439}"/>
              </a:ext>
            </a:extLst>
          </p:cNvPr>
          <p:cNvSpPr/>
          <p:nvPr/>
        </p:nvSpPr>
        <p:spPr>
          <a:xfrm>
            <a:off x="15520514" y="1078494"/>
            <a:ext cx="2986149" cy="46436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83795"/>
                </a:solidFill>
                <a:effectLst/>
                <a:latin typeface="Inter 28pt 28pt" panose="02000503000000020004" pitchFamily="2" charset="0"/>
                <a:ea typeface="Inter 28pt 28pt" panose="02000503000000020004" pitchFamily="2" charset="0"/>
              </a:rPr>
              <a:t>Бизнес-планирование</a:t>
            </a:r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D03EEC09-6F48-A14B-97B2-99EF1C71EB56}"/>
              </a:ext>
            </a:extLst>
          </p:cNvPr>
          <p:cNvSpPr/>
          <p:nvPr/>
        </p:nvSpPr>
        <p:spPr>
          <a:xfrm>
            <a:off x="18731962" y="1078494"/>
            <a:ext cx="2822645" cy="46436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83795"/>
                </a:solidFill>
                <a:effectLst/>
                <a:latin typeface="Inter 28pt 28pt" panose="02000503000000020004" pitchFamily="2" charset="0"/>
                <a:ea typeface="Inter 28pt 28pt" panose="02000503000000020004" pitchFamily="2" charset="0"/>
              </a:rPr>
              <a:t>Маркетинг и продажи </a:t>
            </a: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67EB25AB-007A-9745-A852-4281C75B8D50}"/>
              </a:ext>
            </a:extLst>
          </p:cNvPr>
          <p:cNvSpPr/>
          <p:nvPr/>
        </p:nvSpPr>
        <p:spPr>
          <a:xfrm>
            <a:off x="21661016" y="1078494"/>
            <a:ext cx="4833581" cy="46436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83795"/>
                </a:solidFill>
                <a:effectLst/>
                <a:latin typeface="Inter 28pt 28pt" panose="02000503000000020004" pitchFamily="2" charset="0"/>
                <a:ea typeface="Inter 28pt 28pt" panose="02000503000000020004" pitchFamily="2" charset="0"/>
              </a:rPr>
              <a:t>Правовые аспекты предпринимательства</a:t>
            </a:r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000CA3DB-C440-6240-AEA6-3178614F191D}"/>
              </a:ext>
            </a:extLst>
          </p:cNvPr>
          <p:cNvGrpSpPr/>
          <p:nvPr/>
        </p:nvGrpSpPr>
        <p:grpSpPr>
          <a:xfrm>
            <a:off x="8031527" y="-16803127"/>
            <a:ext cx="3818046" cy="4018340"/>
            <a:chOff x="8031527" y="2089077"/>
            <a:chExt cx="3818046" cy="4018340"/>
          </a:xfrm>
        </p:grpSpPr>
        <p:sp>
          <p:nvSpPr>
            <p:cNvPr id="57" name="Скругленный прямоугольник 56">
              <a:extLst>
                <a:ext uri="{FF2B5EF4-FFF2-40B4-BE49-F238E27FC236}">
                  <a16:creationId xmlns:a16="http://schemas.microsoft.com/office/drawing/2014/main" id="{70D53B6B-C034-D049-82DB-460AB0E3B4E5}"/>
                </a:ext>
              </a:extLst>
            </p:cNvPr>
            <p:cNvSpPr/>
            <p:nvPr/>
          </p:nvSpPr>
          <p:spPr>
            <a:xfrm>
              <a:off x="8031527" y="2460783"/>
              <a:ext cx="3811716" cy="3646634"/>
            </a:xfrm>
            <a:prstGeom prst="roundRect">
              <a:avLst>
                <a:gd name="adj" fmla="val 12366"/>
              </a:avLst>
            </a:prstGeom>
            <a:solidFill>
              <a:srgbClr val="0837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B7CD4C8-71FC-9243-AE23-C6EA97BDA6F3}"/>
                </a:ext>
              </a:extLst>
            </p:cNvPr>
            <p:cNvSpPr txBox="1"/>
            <p:nvPr/>
          </p:nvSpPr>
          <p:spPr>
            <a:xfrm>
              <a:off x="8037857" y="3328974"/>
              <a:ext cx="38117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800" b="1" dirty="0">
                  <a:solidFill>
                    <a:schemeClr val="bg1"/>
                  </a:solidFill>
                  <a:effectLst/>
                  <a:latin typeface="Inter 28pt 28pt Black" panose="02000503000000020004" pitchFamily="2" charset="0"/>
                  <a:ea typeface="Inter 28pt 28pt Black" panose="02000503000000020004" pitchFamily="2" charset="0"/>
                </a:rPr>
                <a:t>Условия участия:</a:t>
              </a:r>
              <a:endParaRPr lang="ru-RU" b="1" dirty="0">
                <a:solidFill>
                  <a:schemeClr val="bg1"/>
                </a:solidFill>
                <a:latin typeface="Inter 28pt 28pt Black" panose="02000503000000020004" pitchFamily="2" charset="0"/>
                <a:ea typeface="Inter 28pt 28pt Black" panose="02000503000000020004" pitchFamily="2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A247E37-792D-024F-9197-2297F811DB55}"/>
                </a:ext>
              </a:extLst>
            </p:cNvPr>
            <p:cNvSpPr txBox="1"/>
            <p:nvPr/>
          </p:nvSpPr>
          <p:spPr>
            <a:xfrm>
              <a:off x="8037857" y="4080025"/>
              <a:ext cx="3811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bg1"/>
                  </a:solidFill>
                  <a:effectLst/>
                  <a:latin typeface="Inter 28pt 28pt Medium" panose="02000503000000020004" pitchFamily="2" charset="0"/>
                  <a:ea typeface="Inter 28pt 28pt Medium" panose="02000503000000020004" pitchFamily="2" charset="0"/>
                  <a:cs typeface="Times New Roman" panose="02020603050405020304" pitchFamily="18" charset="0"/>
                </a:rPr>
                <a:t>Быть сотрудником или обучающимся университета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FFA882D-E1BA-3947-AB4C-537A8325352F}"/>
                </a:ext>
              </a:extLst>
            </p:cNvPr>
            <p:cNvSpPr txBox="1"/>
            <p:nvPr/>
          </p:nvSpPr>
          <p:spPr>
            <a:xfrm>
              <a:off x="8037857" y="4603245"/>
              <a:ext cx="3811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bg1"/>
                  </a:solidFill>
                  <a:effectLst/>
                  <a:latin typeface="Inter 28pt 28pt Medium" panose="02000503000000020004" pitchFamily="2" charset="0"/>
                  <a:ea typeface="Inter 28pt 28pt Medium" panose="02000503000000020004" pitchFamily="2" charset="0"/>
                  <a:cs typeface="Times New Roman" panose="02020603050405020304" pitchFamily="18" charset="0"/>
                </a:rPr>
                <a:t>Иметь базовые знания в области предпринимательства или экономики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60AA6FC-3029-A549-83D6-E3FECD4CB56E}"/>
                </a:ext>
              </a:extLst>
            </p:cNvPr>
            <p:cNvSpPr txBox="1"/>
            <p:nvPr/>
          </p:nvSpPr>
          <p:spPr>
            <a:xfrm>
              <a:off x="8037857" y="5165538"/>
              <a:ext cx="38117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bg1"/>
                  </a:solidFill>
                  <a:effectLst/>
                  <a:latin typeface="Inter 28pt 28pt Medium" panose="02000503000000020004" pitchFamily="2" charset="0"/>
                  <a:ea typeface="Inter 28pt 28pt Medium" panose="02000503000000020004" pitchFamily="2" charset="0"/>
                  <a:cs typeface="Times New Roman" panose="02020603050405020304" pitchFamily="18" charset="0"/>
                </a:rPr>
                <a:t>Заполнить заявку на участие</a:t>
              </a:r>
            </a:p>
          </p:txBody>
        </p:sp>
        <p:grpSp>
          <p:nvGrpSpPr>
            <p:cNvPr id="43" name="Группа 42">
              <a:extLst>
                <a:ext uri="{FF2B5EF4-FFF2-40B4-BE49-F238E27FC236}">
                  <a16:creationId xmlns:a16="http://schemas.microsoft.com/office/drawing/2014/main" id="{4501005D-D6CE-964D-B6D9-622D59D7155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469385" y="2089077"/>
              <a:ext cx="936000" cy="936000"/>
              <a:chOff x="9322517" y="1867552"/>
              <a:chExt cx="1295398" cy="1295398"/>
            </a:xfrm>
          </p:grpSpPr>
          <p:sp>
            <p:nvSpPr>
              <p:cNvPr id="14" name="Овал 13">
                <a:extLst>
                  <a:ext uri="{FF2B5EF4-FFF2-40B4-BE49-F238E27FC236}">
                    <a16:creationId xmlns:a16="http://schemas.microsoft.com/office/drawing/2014/main" id="{41BA3A48-7454-4642-9886-DC73371C7F6A}"/>
                  </a:ext>
                </a:extLst>
              </p:cNvPr>
              <p:cNvSpPr/>
              <p:nvPr/>
            </p:nvSpPr>
            <p:spPr>
              <a:xfrm>
                <a:off x="9322517" y="1867552"/>
                <a:ext cx="1295398" cy="1295398"/>
              </a:xfrm>
              <a:prstGeom prst="ellipse">
                <a:avLst/>
              </a:prstGeom>
              <a:solidFill>
                <a:srgbClr val="FC0F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8" name="Рисунок 17">
                <a:extLst>
                  <a:ext uri="{FF2B5EF4-FFF2-40B4-BE49-F238E27FC236}">
                    <a16:creationId xmlns:a16="http://schemas.microsoft.com/office/drawing/2014/main" id="{5D2E3005-FC63-9748-8388-49F216F686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570166" y="2141258"/>
                <a:ext cx="800100" cy="800100"/>
              </a:xfrm>
              <a:prstGeom prst="rect">
                <a:avLst/>
              </a:prstGeom>
            </p:spPr>
          </p:pic>
        </p:grp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0528FF03-3C26-7445-BCF6-9AB4D8B9DAB6}"/>
              </a:ext>
            </a:extLst>
          </p:cNvPr>
          <p:cNvGrpSpPr/>
          <p:nvPr/>
        </p:nvGrpSpPr>
        <p:grpSpPr>
          <a:xfrm>
            <a:off x="4122072" y="-11341618"/>
            <a:ext cx="3811718" cy="4022965"/>
            <a:chOff x="4122072" y="2089077"/>
            <a:chExt cx="3811718" cy="4022965"/>
          </a:xfrm>
        </p:grpSpPr>
        <p:sp>
          <p:nvSpPr>
            <p:cNvPr id="56" name="Скругленный прямоугольник 55">
              <a:extLst>
                <a:ext uri="{FF2B5EF4-FFF2-40B4-BE49-F238E27FC236}">
                  <a16:creationId xmlns:a16="http://schemas.microsoft.com/office/drawing/2014/main" id="{DC244737-6B7D-CE47-99FF-11AE521DC9A9}"/>
                </a:ext>
              </a:extLst>
            </p:cNvPr>
            <p:cNvSpPr/>
            <p:nvPr/>
          </p:nvSpPr>
          <p:spPr>
            <a:xfrm>
              <a:off x="4122072" y="2465408"/>
              <a:ext cx="3811716" cy="3646634"/>
            </a:xfrm>
            <a:prstGeom prst="roundRect">
              <a:avLst>
                <a:gd name="adj" fmla="val 12366"/>
              </a:avLst>
            </a:prstGeom>
            <a:solidFill>
              <a:srgbClr val="0837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E393DDD-880D-5249-8F13-BF3480D670A8}"/>
                </a:ext>
              </a:extLst>
            </p:cNvPr>
            <p:cNvSpPr txBox="1"/>
            <p:nvPr/>
          </p:nvSpPr>
          <p:spPr>
            <a:xfrm>
              <a:off x="4122074" y="3282807"/>
              <a:ext cx="38117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800" b="1" dirty="0">
                  <a:solidFill>
                    <a:schemeClr val="bg1"/>
                  </a:solidFill>
                  <a:effectLst/>
                  <a:latin typeface="Inter 28pt 28pt Black" panose="02000503000000020004" pitchFamily="2" charset="0"/>
                  <a:ea typeface="Inter 28pt 28pt Black" panose="02000503000000020004" pitchFamily="2" charset="0"/>
                </a:rPr>
                <a:t>Преимущества участия</a:t>
              </a:r>
            </a:p>
            <a:p>
              <a:pPr algn="ctr"/>
              <a:r>
                <a:rPr lang="ru-RU" sz="1800" b="1" dirty="0">
                  <a:solidFill>
                    <a:schemeClr val="bg1"/>
                  </a:solidFill>
                  <a:effectLst/>
                  <a:latin typeface="Inter 28pt 28pt Black" panose="02000503000000020004" pitchFamily="2" charset="0"/>
                  <a:ea typeface="Inter 28pt 28pt Black" panose="02000503000000020004" pitchFamily="2" charset="0"/>
                </a:rPr>
                <a:t>для преподавателей:</a:t>
              </a:r>
              <a:endParaRPr lang="ru-RU" b="1" dirty="0">
                <a:solidFill>
                  <a:schemeClr val="bg1"/>
                </a:solidFill>
                <a:latin typeface="Inter 28pt 28pt Black" panose="02000503000000020004" pitchFamily="2" charset="0"/>
                <a:ea typeface="Inter 28pt 28pt Black" panose="02000503000000020004" pitchFamily="2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B7E2078-BD7A-E84E-BCF6-394432CDEBB2}"/>
                </a:ext>
              </a:extLst>
            </p:cNvPr>
            <p:cNvSpPr txBox="1"/>
            <p:nvPr/>
          </p:nvSpPr>
          <p:spPr>
            <a:xfrm>
              <a:off x="4122074" y="4080025"/>
              <a:ext cx="3811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bg1"/>
                  </a:solidFill>
                  <a:effectLst/>
                  <a:latin typeface="Inter 28pt 28pt Medium" panose="02000503000000020004" pitchFamily="2" charset="0"/>
                  <a:ea typeface="Inter 28pt 28pt Medium" panose="02000503000000020004" pitchFamily="2" charset="0"/>
                  <a:cs typeface="Times New Roman" panose="02020603050405020304" pitchFamily="18" charset="0"/>
                </a:rPr>
                <a:t>Освоение дисциплины "Молодежное предпринимательство"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F552955-5419-2341-BD47-D10FEBB3E1C6}"/>
                </a:ext>
              </a:extLst>
            </p:cNvPr>
            <p:cNvSpPr txBox="1"/>
            <p:nvPr/>
          </p:nvSpPr>
          <p:spPr>
            <a:xfrm>
              <a:off x="4122072" y="4603245"/>
              <a:ext cx="3811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bg1"/>
                  </a:solidFill>
                  <a:effectLst/>
                  <a:latin typeface="Inter 28pt 28pt Medium" panose="02000503000000020004" pitchFamily="2" charset="0"/>
                  <a:ea typeface="Inter 28pt 28pt Medium" panose="02000503000000020004" pitchFamily="2" charset="0"/>
                  <a:cs typeface="Times New Roman" panose="02020603050405020304" pitchFamily="18" charset="0"/>
                </a:rPr>
                <a:t>Получение статуса сотрудника Центра трансфера технологий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700C172-93A2-E549-9D0E-895AFD1D79E8}"/>
                </a:ext>
              </a:extLst>
            </p:cNvPr>
            <p:cNvSpPr txBox="1"/>
            <p:nvPr/>
          </p:nvSpPr>
          <p:spPr>
            <a:xfrm>
              <a:off x="4130343" y="5165538"/>
              <a:ext cx="378250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bg1"/>
                  </a:solidFill>
                  <a:effectLst/>
                  <a:latin typeface="Inter 28pt 28pt Medium" panose="02000503000000020004" pitchFamily="2" charset="0"/>
                  <a:ea typeface="Inter 28pt 28pt Medium" panose="02000503000000020004" pitchFamily="2" charset="0"/>
                  <a:cs typeface="Times New Roman" panose="02020603050405020304" pitchFamily="18" charset="0"/>
                </a:rPr>
                <a:t>Дополнительные возможности для развития и реализации собственных проектов </a:t>
              </a:r>
            </a:p>
          </p:txBody>
        </p:sp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E00A436A-60C4-CC4A-8890-0E5C26C7541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553597" y="2089077"/>
              <a:ext cx="936000" cy="936000"/>
              <a:chOff x="5406729" y="1873524"/>
              <a:chExt cx="1295398" cy="1295398"/>
            </a:xfrm>
          </p:grpSpPr>
          <p:sp>
            <p:nvSpPr>
              <p:cNvPr id="46" name="Овал 45">
                <a:extLst>
                  <a:ext uri="{FF2B5EF4-FFF2-40B4-BE49-F238E27FC236}">
                    <a16:creationId xmlns:a16="http://schemas.microsoft.com/office/drawing/2014/main" id="{D9BA9E52-F5D6-8041-9E9A-FE70AC04F011}"/>
                  </a:ext>
                </a:extLst>
              </p:cNvPr>
              <p:cNvSpPr/>
              <p:nvPr/>
            </p:nvSpPr>
            <p:spPr>
              <a:xfrm>
                <a:off x="5406729" y="1873524"/>
                <a:ext cx="1295398" cy="1295398"/>
              </a:xfrm>
              <a:prstGeom prst="ellipse">
                <a:avLst/>
              </a:prstGeom>
              <a:solidFill>
                <a:srgbClr val="FC0F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" name="Рисунок 19">
                <a:extLst>
                  <a:ext uri="{FF2B5EF4-FFF2-40B4-BE49-F238E27FC236}">
                    <a16:creationId xmlns:a16="http://schemas.microsoft.com/office/drawing/2014/main" id="{7C85F2FF-7612-4340-A329-35416740BD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5671946" y="2141258"/>
                <a:ext cx="742806" cy="742806"/>
              </a:xfrm>
              <a:prstGeom prst="rect">
                <a:avLst/>
              </a:prstGeom>
            </p:spPr>
          </p:pic>
        </p:grp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559D7C7E-435F-3041-9B81-35AE2589484A}"/>
              </a:ext>
            </a:extLst>
          </p:cNvPr>
          <p:cNvGrpSpPr/>
          <p:nvPr/>
        </p:nvGrpSpPr>
        <p:grpSpPr>
          <a:xfrm>
            <a:off x="206285" y="-4590019"/>
            <a:ext cx="3811718" cy="4022965"/>
            <a:chOff x="206285" y="2089077"/>
            <a:chExt cx="3811718" cy="4022965"/>
          </a:xfrm>
        </p:grpSpPr>
        <p:sp>
          <p:nvSpPr>
            <p:cNvPr id="44" name="Скругленный прямоугольник 43">
              <a:extLst>
                <a:ext uri="{FF2B5EF4-FFF2-40B4-BE49-F238E27FC236}">
                  <a16:creationId xmlns:a16="http://schemas.microsoft.com/office/drawing/2014/main" id="{8669A7DC-DE49-8F4F-8BAC-9BEC2CA5BA2C}"/>
                </a:ext>
              </a:extLst>
            </p:cNvPr>
            <p:cNvSpPr/>
            <p:nvPr/>
          </p:nvSpPr>
          <p:spPr>
            <a:xfrm>
              <a:off x="206285" y="2465408"/>
              <a:ext cx="3811716" cy="3646634"/>
            </a:xfrm>
            <a:prstGeom prst="roundRect">
              <a:avLst>
                <a:gd name="adj" fmla="val 12366"/>
              </a:avLst>
            </a:prstGeom>
            <a:solidFill>
              <a:srgbClr val="0837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5B485D4-BF3A-7D40-9FF2-21B1FF4889C3}"/>
                </a:ext>
              </a:extLst>
            </p:cNvPr>
            <p:cNvSpPr txBox="1"/>
            <p:nvPr/>
          </p:nvSpPr>
          <p:spPr>
            <a:xfrm>
              <a:off x="206287" y="3282807"/>
              <a:ext cx="38117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800" b="1" dirty="0">
                  <a:solidFill>
                    <a:schemeClr val="bg1"/>
                  </a:solidFill>
                  <a:effectLst/>
                  <a:latin typeface="Inter 28pt 28pt Black" panose="02000503000000020004" pitchFamily="2" charset="0"/>
                  <a:ea typeface="Inter 28pt 28pt Black" panose="02000503000000020004" pitchFamily="2" charset="0"/>
                </a:rPr>
                <a:t>Преимущества </a:t>
              </a:r>
            </a:p>
            <a:p>
              <a:pPr algn="ctr"/>
              <a:r>
                <a:rPr lang="ru-RU" sz="1800" b="1" dirty="0">
                  <a:solidFill>
                    <a:schemeClr val="bg1"/>
                  </a:solidFill>
                  <a:effectLst/>
                  <a:latin typeface="Inter 28pt 28pt Black" panose="02000503000000020004" pitchFamily="2" charset="0"/>
                  <a:ea typeface="Inter 28pt 28pt Black" panose="02000503000000020004" pitchFamily="2" charset="0"/>
                </a:rPr>
                <a:t>участия для обучающихся:</a:t>
              </a:r>
              <a:endParaRPr lang="ru-RU" b="1" dirty="0">
                <a:solidFill>
                  <a:schemeClr val="bg1"/>
                </a:solidFill>
                <a:latin typeface="Inter 28pt 28pt Black" panose="02000503000000020004" pitchFamily="2" charset="0"/>
                <a:ea typeface="Inter 28pt 28pt Black" panose="02000503000000020004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48A00A0-B4F6-B847-B291-4CE3873C7C0F}"/>
                </a:ext>
              </a:extLst>
            </p:cNvPr>
            <p:cNvSpPr txBox="1"/>
            <p:nvPr/>
          </p:nvSpPr>
          <p:spPr>
            <a:xfrm>
              <a:off x="206286" y="4080025"/>
              <a:ext cx="38117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bg1"/>
                  </a:solidFill>
                  <a:effectLst/>
                  <a:latin typeface="Inter 28pt 28pt Medium" panose="02000503000000020004" pitchFamily="2" charset="0"/>
                  <a:ea typeface="Inter 28pt 28pt Medium" panose="02000503000000020004" pitchFamily="2" charset="0"/>
                  <a:cs typeface="Times New Roman" panose="02020603050405020304" pitchFamily="18" charset="0"/>
                </a:rPr>
                <a:t>Бесплатное обучение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285E944-EAE7-E048-A198-2ACB35B4C192}"/>
                </a:ext>
              </a:extLst>
            </p:cNvPr>
            <p:cNvSpPr txBox="1"/>
            <p:nvPr/>
          </p:nvSpPr>
          <p:spPr>
            <a:xfrm>
              <a:off x="206287" y="4390140"/>
              <a:ext cx="38117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bg1"/>
                  </a:solidFill>
                  <a:effectLst/>
                  <a:latin typeface="Inter 28pt 28pt Medium" panose="02000503000000020004" pitchFamily="2" charset="0"/>
                  <a:ea typeface="Inter 28pt 28pt Medium" panose="02000503000000020004" pitchFamily="2" charset="0"/>
                  <a:cs typeface="Times New Roman" panose="02020603050405020304" pitchFamily="18" charset="0"/>
                </a:rPr>
                <a:t>Получение гранта на реализацию предпринимательского проекта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B76E151-B8B2-BE41-B977-F29F27EF6CCA}"/>
                </a:ext>
              </a:extLst>
            </p:cNvPr>
            <p:cNvSpPr txBox="1"/>
            <p:nvPr/>
          </p:nvSpPr>
          <p:spPr>
            <a:xfrm>
              <a:off x="206286" y="4958922"/>
              <a:ext cx="38117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bg1"/>
                  </a:solidFill>
                  <a:effectLst/>
                  <a:latin typeface="Inter 28pt 28pt Medium" panose="02000503000000020004" pitchFamily="2" charset="0"/>
                  <a:ea typeface="Inter 28pt 28pt Medium" panose="02000503000000020004" pitchFamily="2" charset="0"/>
                  <a:cs typeface="Times New Roman" panose="02020603050405020304" pitchFamily="18" charset="0"/>
                </a:rPr>
                <a:t>Возможность трудоустройства в Центр трансфера технологий БГМУ</a:t>
              </a:r>
            </a:p>
          </p:txBody>
        </p:sp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id="{4C78863D-9924-DB4E-9869-7B84F857D53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644143" y="2089077"/>
              <a:ext cx="936000" cy="936000"/>
              <a:chOff x="1490941" y="1873524"/>
              <a:chExt cx="1295398" cy="1295398"/>
            </a:xfrm>
          </p:grpSpPr>
          <p:sp>
            <p:nvSpPr>
              <p:cNvPr id="47" name="Овал 46">
                <a:extLst>
                  <a:ext uri="{FF2B5EF4-FFF2-40B4-BE49-F238E27FC236}">
                    <a16:creationId xmlns:a16="http://schemas.microsoft.com/office/drawing/2014/main" id="{451715A9-A8B5-454F-9BD5-FA51C54DBCC8}"/>
                  </a:ext>
                </a:extLst>
              </p:cNvPr>
              <p:cNvSpPr/>
              <p:nvPr/>
            </p:nvSpPr>
            <p:spPr>
              <a:xfrm>
                <a:off x="1490941" y="1873524"/>
                <a:ext cx="1295398" cy="1295398"/>
              </a:xfrm>
              <a:prstGeom prst="ellipse">
                <a:avLst/>
              </a:prstGeom>
              <a:solidFill>
                <a:srgbClr val="FC0F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0" name="Рисунок 29">
                <a:extLst>
                  <a:ext uri="{FF2B5EF4-FFF2-40B4-BE49-F238E27FC236}">
                    <a16:creationId xmlns:a16="http://schemas.microsoft.com/office/drawing/2014/main" id="{838CC009-CE1D-504F-A52A-77D92539A5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750256" y="2124277"/>
                <a:ext cx="776768" cy="776768"/>
              </a:xfrm>
              <a:prstGeom prst="rect">
                <a:avLst/>
              </a:prstGeom>
            </p:spPr>
          </p:pic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3949303-7C75-7649-B594-3AF0BF10EADB}"/>
              </a:ext>
            </a:extLst>
          </p:cNvPr>
          <p:cNvSpPr txBox="1"/>
          <p:nvPr/>
        </p:nvSpPr>
        <p:spPr>
          <a:xfrm>
            <a:off x="445314" y="336456"/>
            <a:ext cx="215918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C0F1B"/>
                </a:solidFill>
                <a:latin typeface="Inter 28pt 28pt Black" panose="02000503000000020004" pitchFamily="2" charset="0"/>
                <a:ea typeface="Inter 28pt 28pt Black" panose="02000503000000020004" pitchFamily="2" charset="0"/>
              </a:rPr>
              <a:t>КАК ПОДАТЬ</a:t>
            </a:r>
          </a:p>
          <a:p>
            <a:r>
              <a:rPr lang="ru-RU" sz="4000" b="1" dirty="0">
                <a:solidFill>
                  <a:srgbClr val="FC0F1B"/>
                </a:solidFill>
                <a:latin typeface="Inter 28pt 28pt Black" panose="02000503000000020004" pitchFamily="2" charset="0"/>
                <a:ea typeface="Inter 28pt 28pt Black" panose="02000503000000020004" pitchFamily="2" charset="0"/>
              </a:rPr>
              <a:t>ЗАЯВКУ?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C91FFEA-BE8B-6546-B595-A8F1B470F4B0}"/>
              </a:ext>
            </a:extLst>
          </p:cNvPr>
          <p:cNvSpPr txBox="1"/>
          <p:nvPr/>
        </p:nvSpPr>
        <p:spPr>
          <a:xfrm>
            <a:off x="445315" y="1542862"/>
            <a:ext cx="36767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83795"/>
                </a:solidFill>
                <a:latin typeface="Inter 28pt 28pt Black" panose="02000503000000020004" pitchFamily="2" charset="0"/>
                <a:ea typeface="Inter 28pt 28pt Black" panose="02000503000000020004" pitchFamily="2" charset="0"/>
              </a:rPr>
              <a:t>Заявки принимаются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939C34-6FEB-B64A-A9C2-B1094510512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90257" y="2471191"/>
            <a:ext cx="250213" cy="250213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5B7DBA7B-7828-D142-ADE1-6E05D0759032}"/>
              </a:ext>
            </a:extLst>
          </p:cNvPr>
          <p:cNvSpPr txBox="1"/>
          <p:nvPr/>
        </p:nvSpPr>
        <p:spPr>
          <a:xfrm>
            <a:off x="1019653" y="2379451"/>
            <a:ext cx="46983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chemeClr val="bg1"/>
                </a:solidFill>
                <a:latin typeface="Inter 28pt 28pt Black" panose="02000503000000020004" pitchFamily="2" charset="0"/>
                <a:ea typeface="Inter 28pt 28pt Black" panose="02000503000000020004" pitchFamily="2" charset="0"/>
              </a:rPr>
              <a:t>innovationbsmu@bashgmu.ru</a:t>
            </a:r>
            <a:endParaRPr lang="ru-RU" sz="2200" b="1" dirty="0">
              <a:solidFill>
                <a:schemeClr val="bg1"/>
              </a:solidFill>
              <a:latin typeface="Inter 28pt 28pt" panose="02000503000000020004" pitchFamily="2" charset="0"/>
              <a:ea typeface="Inter 28pt 28pt" panose="02000503000000020004" pitchFamily="2" charset="0"/>
            </a:endParaRPr>
          </a:p>
        </p:txBody>
      </p:sp>
      <p:sp>
        <p:nvSpPr>
          <p:cNvPr id="53" name="Скругленный прямоугольник 52">
            <a:extLst>
              <a:ext uri="{FF2B5EF4-FFF2-40B4-BE49-F238E27FC236}">
                <a16:creationId xmlns:a16="http://schemas.microsoft.com/office/drawing/2014/main" id="{0E21F6A2-5361-8F4E-B45F-1FC580245656}"/>
              </a:ext>
            </a:extLst>
          </p:cNvPr>
          <p:cNvSpPr/>
          <p:nvPr/>
        </p:nvSpPr>
        <p:spPr>
          <a:xfrm>
            <a:off x="518385" y="2959326"/>
            <a:ext cx="4258300" cy="464368"/>
          </a:xfrm>
          <a:prstGeom prst="roundRect">
            <a:avLst>
              <a:gd name="adj" fmla="val 50000"/>
            </a:avLst>
          </a:prstGeom>
          <a:solidFill>
            <a:srgbClr val="FC0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latin typeface="Inter 28pt 28pt" panose="02000503000000020004" pitchFamily="2" charset="0"/>
              <a:ea typeface="Inter 28pt 28pt" panose="02000503000000020004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6E5C389-6D88-6A42-831A-540903EB9099}"/>
              </a:ext>
            </a:extLst>
          </p:cNvPr>
          <p:cNvSpPr txBox="1"/>
          <p:nvPr/>
        </p:nvSpPr>
        <p:spPr>
          <a:xfrm>
            <a:off x="1094117" y="2962960"/>
            <a:ext cx="34172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Inter 28pt 28pt Black" panose="02000503000000020004" pitchFamily="2" charset="0"/>
                <a:ea typeface="Inter 28pt 28pt Black" panose="02000503000000020004" pitchFamily="2" charset="0"/>
              </a:rPr>
              <a:t>до 25 января 2025 г.</a:t>
            </a:r>
            <a:endParaRPr lang="ru-RU" sz="2200" b="1" dirty="0">
              <a:solidFill>
                <a:schemeClr val="bg1"/>
              </a:solidFill>
              <a:latin typeface="Inter 28pt 28pt" panose="02000503000000020004" pitchFamily="2" charset="0"/>
              <a:ea typeface="Inter 28pt 28pt" panose="02000503000000020004" pitchFamily="2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F949194-21F9-BA48-9CFC-F72BF9F27C6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02134" y="3032500"/>
            <a:ext cx="279930" cy="279930"/>
          </a:xfrm>
          <a:prstGeom prst="rect">
            <a:avLst/>
          </a:prstGeom>
        </p:spPr>
      </p:pic>
      <p:sp>
        <p:nvSpPr>
          <p:cNvPr id="58" name="Скругленный прямоугольник 57">
            <a:extLst>
              <a:ext uri="{FF2B5EF4-FFF2-40B4-BE49-F238E27FC236}">
                <a16:creationId xmlns:a16="http://schemas.microsoft.com/office/drawing/2014/main" id="{48074CCB-80F9-0848-B911-C43803367CCB}"/>
              </a:ext>
            </a:extLst>
          </p:cNvPr>
          <p:cNvSpPr/>
          <p:nvPr/>
        </p:nvSpPr>
        <p:spPr>
          <a:xfrm>
            <a:off x="528541" y="3512989"/>
            <a:ext cx="4258300" cy="2337540"/>
          </a:xfrm>
          <a:prstGeom prst="roundRect">
            <a:avLst>
              <a:gd name="adj" fmla="val 154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rgbClr val="083795"/>
              </a:solidFill>
              <a:latin typeface="Inter 28pt 28pt" panose="02000503000000020004" pitchFamily="2" charset="0"/>
              <a:ea typeface="Inter 28pt 28pt" panose="02000503000000020004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81E5F44-020D-F646-9747-E1530A89D8BD}"/>
              </a:ext>
            </a:extLst>
          </p:cNvPr>
          <p:cNvSpPr txBox="1"/>
          <p:nvPr/>
        </p:nvSpPr>
        <p:spPr>
          <a:xfrm>
            <a:off x="815364" y="3663143"/>
            <a:ext cx="3314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083795"/>
                </a:solidFill>
                <a:effectLst/>
                <a:latin typeface="Inter 28pt 28pt Black" panose="02000503000000020004" pitchFamily="2" charset="0"/>
                <a:ea typeface="Inter 28pt 28pt Black" panose="02000503000000020004" pitchFamily="2" charset="0"/>
              </a:rPr>
              <a:t>В заявке</a:t>
            </a:r>
          </a:p>
          <a:p>
            <a:r>
              <a:rPr lang="ru-RU" sz="1800" b="1" dirty="0">
                <a:solidFill>
                  <a:srgbClr val="083795"/>
                </a:solidFill>
                <a:effectLst/>
                <a:latin typeface="Inter 28pt 28pt Black" panose="02000503000000020004" pitchFamily="2" charset="0"/>
                <a:ea typeface="Inter 28pt 28pt Black" panose="02000503000000020004" pitchFamily="2" charset="0"/>
              </a:rPr>
              <a:t>необходимо указать:</a:t>
            </a:r>
            <a:endParaRPr lang="ru-RU" b="1" dirty="0">
              <a:solidFill>
                <a:srgbClr val="083795"/>
              </a:solidFill>
              <a:latin typeface="Inter 28pt 28pt Black" panose="02000503000000020004" pitchFamily="2" charset="0"/>
              <a:ea typeface="Inter 28pt 28pt Black" panose="02000503000000020004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5EFB4B0-6882-DC43-9CC9-31923D78582D}"/>
              </a:ext>
            </a:extLst>
          </p:cNvPr>
          <p:cNvSpPr txBox="1"/>
          <p:nvPr/>
        </p:nvSpPr>
        <p:spPr>
          <a:xfrm>
            <a:off x="528541" y="4356132"/>
            <a:ext cx="39122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83795"/>
                </a:solidFill>
                <a:effectLst/>
                <a:latin typeface="Inter 28pt 28pt Medium" panose="02000503000000020004" pitchFamily="2" charset="0"/>
                <a:ea typeface="Inter 28pt 28pt Medium" panose="02000503000000020004" pitchFamily="2" charset="0"/>
                <a:cs typeface="Times New Roman" panose="02020603050405020304" pitchFamily="18" charset="0"/>
              </a:rPr>
              <a:t>ФИО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83795"/>
                </a:solidFill>
                <a:effectLst/>
                <a:latin typeface="Inter 28pt 28pt Medium" panose="02000503000000020004" pitchFamily="2" charset="0"/>
                <a:ea typeface="Inter 28pt 28pt Medium" panose="02000503000000020004" pitchFamily="2" charset="0"/>
                <a:cs typeface="Times New Roman" panose="02020603050405020304" pitchFamily="18" charset="0"/>
              </a:rPr>
              <a:t>Статус (сотрудник/обучающийся)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83795"/>
                </a:solidFill>
                <a:effectLst/>
                <a:latin typeface="Inter 28pt 28pt Medium" panose="02000503000000020004" pitchFamily="2" charset="0"/>
                <a:ea typeface="Inter 28pt 28pt Medium" panose="02000503000000020004" pitchFamily="2" charset="0"/>
                <a:cs typeface="Times New Roman" panose="02020603050405020304" pitchFamily="18" charset="0"/>
              </a:rPr>
              <a:t>Контактные данные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83795"/>
                </a:solidFill>
                <a:effectLst/>
                <a:latin typeface="Inter 28pt 28pt Medium" panose="02000503000000020004" pitchFamily="2" charset="0"/>
                <a:ea typeface="Inter 28pt 28pt Medium" panose="02000503000000020004" pitchFamily="2" charset="0"/>
                <a:cs typeface="Times New Roman" panose="02020603050405020304" pitchFamily="18" charset="0"/>
              </a:rPr>
              <a:t>Краткое обоснование участия в курсе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D76FDD-E2FA-3045-A9F3-0CA83012CF8E}"/>
              </a:ext>
            </a:extLst>
          </p:cNvPr>
          <p:cNvSpPr txBox="1"/>
          <p:nvPr/>
        </p:nvSpPr>
        <p:spPr>
          <a:xfrm>
            <a:off x="528541" y="5999517"/>
            <a:ext cx="50289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>
                <a:solidFill>
                  <a:srgbClr val="083795"/>
                </a:solidFill>
                <a:effectLst/>
                <a:latin typeface="Inter 28pt 28pt Black" panose="02000503000000020004" pitchFamily="2" charset="0"/>
                <a:ea typeface="Inter 28pt 28pt Black" panose="02000503000000020004" pitchFamily="2" charset="0"/>
              </a:rPr>
              <a:t>Присоединяйтесь к нам!</a:t>
            </a:r>
            <a:endParaRPr lang="ru-RU" sz="3000" b="1" dirty="0">
              <a:solidFill>
                <a:srgbClr val="083795"/>
              </a:solidFill>
              <a:latin typeface="Inter 28pt 28pt Black" panose="02000503000000020004" pitchFamily="2" charset="0"/>
              <a:ea typeface="Inter 28pt 28pt Black" panose="02000503000000020004" pitchFamily="2" charset="0"/>
            </a:endParaRPr>
          </a:p>
        </p:txBody>
      </p:sp>
      <p:pic>
        <p:nvPicPr>
          <p:cNvPr id="7" name="Рисунок 6" descr="Изображение выглядит как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0A03CD54-C5D7-D84E-9E1B-95BBBC1005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903639">
            <a:off x="6067695" y="-244157"/>
            <a:ext cx="4341185" cy="957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8060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491</Words>
  <Application>Microsoft Office PowerPoint</Application>
  <PresentationFormat>Широкоэкранный</PresentationFormat>
  <Paragraphs>111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Inter 28pt 28pt</vt:lpstr>
      <vt:lpstr>Inter 28pt 28pt Black</vt:lpstr>
      <vt:lpstr>Inter 28pt 28pt Medium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Леонид Мадеев</dc:creator>
  <cp:lastModifiedBy>Гомзина Полина Александровна</cp:lastModifiedBy>
  <cp:revision>17</cp:revision>
  <dcterms:created xsi:type="dcterms:W3CDTF">2024-10-15T08:52:07Z</dcterms:created>
  <dcterms:modified xsi:type="dcterms:W3CDTF">2024-12-12T12:13:05Z</dcterms:modified>
</cp:coreProperties>
</file>