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8" r:id="rId4"/>
    <p:sldId id="299" r:id="rId5"/>
    <p:sldId id="307" r:id="rId6"/>
    <p:sldId id="308" r:id="rId7"/>
    <p:sldId id="369" r:id="rId8"/>
    <p:sldId id="370" r:id="rId9"/>
    <p:sldId id="300" r:id="rId10"/>
    <p:sldId id="301" r:id="rId11"/>
    <p:sldId id="302" r:id="rId12"/>
    <p:sldId id="303" r:id="rId13"/>
    <p:sldId id="304" r:id="rId14"/>
    <p:sldId id="275" r:id="rId15"/>
    <p:sldId id="269" r:id="rId16"/>
    <p:sldId id="305" r:id="rId17"/>
    <p:sldId id="272" r:id="rId18"/>
    <p:sldId id="373" r:id="rId19"/>
    <p:sldId id="371" r:id="rId20"/>
    <p:sldId id="372" r:id="rId21"/>
    <p:sldId id="296" r:id="rId22"/>
    <p:sldId id="306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11" d="100"/>
          <a:sy n="111" d="100"/>
        </p:scale>
        <p:origin x="88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CBEB8-8888-473D-8166-A87172FBCB9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A091-BD01-4A50-AA4D-76831CB64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" y="1709738"/>
            <a:ext cx="8907314" cy="285273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высшего образования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«Башкирский государственный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медицинский университет»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Министерства здравоохранения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30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8B9633-B5E8-4F6A-B213-7BFA7FDB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09005"/>
              </p:ext>
            </p:extLst>
          </p:nvPr>
        </p:nvGraphicFramePr>
        <p:xfrm>
          <a:off x="152400" y="990600"/>
          <a:ext cx="4909457" cy="47407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09457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3765685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полученных в образовательных организациях РФ документов об образовании или об образовании и о квалификации с отличием (аттестата о среднем (полном) общем образовании с отличием, аттестата о среднем (полном) общем образовании для награжденных золотой (серебряной) медалью, диплома о среднем профессиональном образовании с отличием, диплома о начальном профессиональном образовании с отличием, диплома о начальном профессиональном образовании для награжденных золотой (серебряной) медалью)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97504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9245A-1930-4ACB-8BA8-124BF8E08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514">
            <a:off x="518050" y="4975827"/>
            <a:ext cx="2437421" cy="162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97CFC666-A313-4E6C-8CE8-8DC0B2CC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23714"/>
              </p:ext>
            </p:extLst>
          </p:nvPr>
        </p:nvGraphicFramePr>
        <p:xfrm>
          <a:off x="5410200" y="990601"/>
          <a:ext cx="4874196" cy="39446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74196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2374265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значка отличия Всероссийского физкультурно-спортивного комплекса «Готов к труду и обороне» (ГТО) и удостоверения к нему, если поступающий, относится (относился) установленных для возрастной группы населения Российской Федерации в текущем году и (или) в предшествующем году: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285929">
                <a:tc>
                  <a:txBody>
                    <a:bodyPr/>
                    <a:lstStyle/>
                    <a:p>
                      <a:pPr marL="342900" marR="53340" indent="-342900" algn="just">
                        <a:lnSpc>
                          <a:spcPct val="109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золото   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53340" indent="-342900" algn="just">
                        <a:lnSpc>
                          <a:spcPct val="109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серебро/бронза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1</a:t>
                      </a:r>
                    </a:p>
                    <a:p>
                      <a:pPr algn="l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3D84E9-0E62-49CE-A8F0-7EC223F06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65" y="4506686"/>
            <a:ext cx="3968746" cy="13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8B9633-B5E8-4F6A-B213-7BFA7FDB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31549"/>
              </p:ext>
            </p:extLst>
          </p:nvPr>
        </p:nvGraphicFramePr>
        <p:xfrm>
          <a:off x="152400" y="990599"/>
          <a:ext cx="4909457" cy="38916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09457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2845399"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статуса победителя (призера) национального и (или) международно-го чемпионата по профессиональному мастерству среди инвалидов и лиц с ограниченными возможностями здоровья "</a:t>
                      </a:r>
                      <a:r>
                        <a:rPr lang="ru-RU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Абилимпикс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04624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97CFC666-A313-4E6C-8CE8-8DC0B2CC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14598"/>
              </p:ext>
            </p:extLst>
          </p:nvPr>
        </p:nvGraphicFramePr>
        <p:xfrm>
          <a:off x="5410200" y="990601"/>
          <a:ext cx="4874196" cy="29266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74196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1474395">
                <a:tc>
                  <a:txBody>
                    <a:bodyPr/>
                    <a:lstStyle/>
                    <a:p>
                      <a:pPr algn="just"/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или призер Всероссийского конкурса «Большая перемена» за 10 класс и 1-3 курс СПО: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372218">
                <a:tc>
                  <a:txBody>
                    <a:bodyPr/>
                    <a:lstStyle/>
                    <a:p>
                      <a:pPr marL="342900" marR="53340" indent="-342900" algn="just">
                        <a:lnSpc>
                          <a:spcPct val="109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победитель   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53340" indent="-342900" algn="just">
                        <a:lnSpc>
                          <a:spcPct val="109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8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02DF0A-D8D1-4634-AD1F-70080D27D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1" y="3957745"/>
            <a:ext cx="2874396" cy="250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93DFEC-D949-44E9-9F97-63EFDA4A4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26" y="3682092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3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8B9633-B5E8-4F6A-B213-7BFA7FDB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63019"/>
              </p:ext>
            </p:extLst>
          </p:nvPr>
        </p:nvGraphicFramePr>
        <p:xfrm>
          <a:off x="152400" y="990599"/>
          <a:ext cx="4909457" cy="41552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09457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284539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или призер 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региональный этап всероссийской олимпиады школьников по химии, биологии, физике, русскому языку, истории, обществознанию, математике, английскому языку; 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Всероссийская олимпиада школьников «Будущее медицины» в 2023 году.</a:t>
                      </a:r>
                    </a:p>
                    <a:p>
                      <a:pPr algn="just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победителя (призера) должен быть получен за 11-й класс обучения по общеобразовательной программе в 2023/2024 учебном году.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04624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97CFC666-A313-4E6C-8CE8-8DC0B2CC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32664"/>
              </p:ext>
            </p:extLst>
          </p:nvPr>
        </p:nvGraphicFramePr>
        <p:xfrm>
          <a:off x="5410200" y="990601"/>
          <a:ext cx="4874196" cy="35972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874196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</a:tblGrid>
              <a:tr h="1474395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Внутривузовская</a:t>
                      </a: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олимпиада школьников по химии, биологии и физике для обучающихся 10-11 классов «Призвание – медицина» (БГМУ).</a:t>
                      </a:r>
                    </a:p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победителя (призера) должен быть получен за 11-й класс обучения в 2023/2024 учебном году.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372218">
                <a:tc>
                  <a:txBody>
                    <a:bodyPr/>
                    <a:lstStyle/>
                    <a:p>
                      <a:pPr marL="0" marR="53340" indent="0" algn="ctr">
                        <a:lnSpc>
                          <a:spcPct val="109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54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393506-E69A-478A-8C6D-2A1043213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5803"/>
            <a:ext cx="3549444" cy="161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56A1C5-E3C8-41FD-92D7-33563E064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4" y="3961389"/>
            <a:ext cx="2670628" cy="150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www.bashgmu.ru/attachments/article/105/logo.png">
            <a:extLst>
              <a:ext uri="{FF2B5EF4-FFF2-40B4-BE49-F238E27FC236}">
                <a16:creationId xmlns:a16="http://schemas.microsoft.com/office/drawing/2014/main" id="{EFCC3E60-A26E-4533-A378-F367750E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96" y="3429000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достижения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E8B9633-B5E8-4F6A-B213-7BFA7FDB5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6248"/>
              </p:ext>
            </p:extLst>
          </p:nvPr>
        </p:nvGraphicFramePr>
        <p:xfrm>
          <a:off x="395436" y="1202871"/>
          <a:ext cx="9285514" cy="34224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44343">
                  <a:extLst>
                    <a:ext uri="{9D8B030D-6E8A-4147-A177-3AD203B41FA5}">
                      <a16:colId xmlns:a16="http://schemas.microsoft.com/office/drawing/2014/main" val="2632900893"/>
                    </a:ext>
                  </a:extLst>
                </a:gridCol>
                <a:gridCol w="2841171">
                  <a:extLst>
                    <a:ext uri="{9D8B030D-6E8A-4147-A177-3AD203B41FA5}">
                      <a16:colId xmlns:a16="http://schemas.microsoft.com/office/drawing/2014/main" val="157770885"/>
                    </a:ext>
                  </a:extLst>
                </a:gridCol>
              </a:tblGrid>
              <a:tr h="1197430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военной службы по призыву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43307"/>
                  </a:ext>
                </a:extLst>
              </a:tr>
              <a:tr h="1046244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военной службы по контракту, военной службы по мобилизации в Вооруженных Силах Российской Федерации, пребывание в добровольческих формированиях в соответствии с контрактом о добровольном содействии в выполнении задач, возложенных на Вооруженные Силы Российской Федерации, в ходе специальной военной операции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078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D76E41-16EB-4B96-B62E-E88666EB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21" y="4180114"/>
            <a:ext cx="4547724" cy="255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FF38B6-C45C-4B2E-813A-F12516317544}"/>
              </a:ext>
            </a:extLst>
          </p:cNvPr>
          <p:cNvSpPr txBox="1"/>
          <p:nvPr/>
        </p:nvSpPr>
        <p:spPr>
          <a:xfrm>
            <a:off x="395436" y="4896944"/>
            <a:ext cx="5531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Сумма баллов, начисленных поступающему за индивидуальные достижения, не может составлять более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40763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документов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(бакалавриат и специалитет)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F3A4D2-E082-446F-AD34-CEEF689B055E}"/>
              </a:ext>
            </a:extLst>
          </p:cNvPr>
          <p:cNvSpPr txBox="1"/>
          <p:nvPr/>
        </p:nvSpPr>
        <p:spPr>
          <a:xfrm>
            <a:off x="1730828" y="1069720"/>
            <a:ext cx="7658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приема документов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июня</a:t>
            </a:r>
          </a:p>
          <a:p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82F3146-4FB0-4F96-A29F-3F38F8D52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41300"/>
              </p:ext>
            </p:extLst>
          </p:nvPr>
        </p:nvGraphicFramePr>
        <p:xfrm>
          <a:off x="152400" y="1998101"/>
          <a:ext cx="1048641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781">
                  <a:extLst>
                    <a:ext uri="{9D8B030D-6E8A-4147-A177-3AD203B41FA5}">
                      <a16:colId xmlns:a16="http://schemas.microsoft.com/office/drawing/2014/main" val="3749859647"/>
                    </a:ext>
                  </a:extLst>
                </a:gridCol>
                <a:gridCol w="8809629">
                  <a:extLst>
                    <a:ext uri="{9D8B030D-6E8A-4147-A177-3AD203B41FA5}">
                      <a16:colId xmlns:a16="http://schemas.microsoft.com/office/drawing/2014/main" val="3861447075"/>
                    </a:ext>
                  </a:extLst>
                </a:gridCol>
              </a:tblGrid>
              <a:tr h="1080365">
                <a:tc>
                  <a:txBody>
                    <a:bodyPr/>
                    <a:lstStyle/>
                    <a:p>
                      <a:r>
                        <a:rPr lang="ru-RU" sz="2400" b="1" spc="-113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июля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места за счет бюджетных ассигнований федерального бюджета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лиц, поступающих на обучение по результатам вступительных испытаний, проводимых Университетом самостоятельно;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6254628"/>
                  </a:ext>
                </a:extLst>
              </a:tr>
              <a:tr h="752982">
                <a:tc>
                  <a:txBody>
                    <a:bodyPr/>
                    <a:lstStyle/>
                    <a:p>
                      <a:r>
                        <a:rPr lang="ru-RU" sz="2400" b="1" spc="-113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июля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172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pc="-113" dirty="0">
                          <a:latin typeface="Times New Roman" pitchFamily="18" charset="0"/>
                          <a:cs typeface="Times New Roman" pitchFamily="18" charset="0"/>
                        </a:rPr>
                        <a:t>на места за счет бюджетных ассигнований федерального бюджета </a:t>
                      </a:r>
                      <a:r>
                        <a:rPr lang="ru-RU" sz="2400" spc="-113" dirty="0">
                          <a:latin typeface="Times New Roman" pitchFamily="18" charset="0"/>
                          <a:cs typeface="Times New Roman" pitchFamily="18" charset="0"/>
                        </a:rPr>
                        <a:t>от поступающих на обучение по результата ЕГЭ , в том числе от поступающих без вступительных испытаний;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2974950"/>
                  </a:ext>
                </a:extLst>
              </a:tr>
              <a:tr h="1080365">
                <a:tc>
                  <a:txBody>
                    <a:bodyPr/>
                    <a:lstStyle/>
                    <a:p>
                      <a:r>
                        <a:rPr lang="ru-RU" sz="2400" b="1" spc="-113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августа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172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pc="-113" dirty="0">
                          <a:latin typeface="Times New Roman" pitchFamily="18" charset="0"/>
                          <a:cs typeface="Times New Roman" pitchFamily="18" charset="0"/>
                        </a:rPr>
                        <a:t>на места по договорам об оказании платных образовательных услуг </a:t>
                      </a:r>
                      <a:r>
                        <a:rPr lang="ru-RU" sz="2400" spc="-113" dirty="0">
                          <a:latin typeface="Times New Roman" pitchFamily="18" charset="0"/>
                          <a:cs typeface="Times New Roman" pitchFamily="18" charset="0"/>
                        </a:rPr>
                        <a:t>, от лиц, поступающих на обучение по результатам вступительных испытаний, проводимых Университетом самостоятельно;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883937"/>
                  </a:ext>
                </a:extLst>
              </a:tr>
              <a:tr h="764368">
                <a:tc>
                  <a:txBody>
                    <a:bodyPr/>
                    <a:lstStyle/>
                    <a:p>
                      <a:r>
                        <a:rPr lang="ru-RU" sz="2400" b="1" spc="-113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августа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172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pc="-113" dirty="0">
                          <a:latin typeface="Times New Roman" pitchFamily="18" charset="0"/>
                          <a:cs typeface="Times New Roman" pitchFamily="18" charset="0"/>
                        </a:rPr>
                        <a:t>на места по договорам об оказании платных образовательных услуг </a:t>
                      </a:r>
                      <a:r>
                        <a:rPr lang="ru-RU" sz="2400" spc="-113" dirty="0">
                          <a:latin typeface="Times New Roman" pitchFamily="18" charset="0"/>
                          <a:cs typeface="Times New Roman" pitchFamily="18" charset="0"/>
                        </a:rPr>
                        <a:t>от поступающих на обучение по результатам ЕГЭ.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70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7279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от поступающих 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294F72E-B85A-474C-AD6E-7F1B91113891}"/>
              </a:ext>
            </a:extLst>
          </p:cNvPr>
          <p:cNvSpPr txBox="1">
            <a:spLocks/>
          </p:cNvSpPr>
          <p:nvPr/>
        </p:nvSpPr>
        <p:spPr>
          <a:xfrm>
            <a:off x="57514" y="1837574"/>
            <a:ext cx="10794516" cy="4796139"/>
          </a:xfrm>
          <a:prstGeom prst="rect">
            <a:avLst/>
          </a:prstGeom>
        </p:spPr>
        <p:txBody>
          <a:bodyPr vert="horz" lIns="117208" tIns="58604" rIns="117208" bIns="58604" rtlCol="0" anchor="t">
            <a:noAutofit/>
          </a:bodyPr>
          <a:lstStyle>
            <a:lvl1pPr marL="293019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03247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54870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6494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1558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33182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19968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30195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6981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Представляются лично поступающим в Приемную комиссию по адресу: 450008, г. Уфа, ул.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З.Валиди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47/2 (8 корпус Университета);</a:t>
            </a:r>
          </a:p>
          <a:p>
            <a:pPr marL="457200" marR="0" lvl="0" indent="-457200" algn="just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Направляются через операторов почтовой связи общего пользования по адресу: 450008,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г.Уфа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ул. З.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Валиди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47/2, Приемная комиссия;</a:t>
            </a:r>
          </a:p>
          <a:p>
            <a:pPr marL="457200" marR="0" lvl="0" indent="-457200" algn="just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Направляются с использованием федеральной государственной информационной системы «Поступление в вуз онлайн» (далее –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суперсервис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  <a:p>
            <a:pPr marL="0" marR="0" lvl="0" indent="0" algn="just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89857"/>
            <a:ext cx="10515600" cy="50074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 приёма по образовательным программам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2025/26 учебный год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7B4D7B-2668-4059-A41A-BBB5EDA92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29472"/>
              </p:ext>
            </p:extLst>
          </p:nvPr>
        </p:nvGraphicFramePr>
        <p:xfrm>
          <a:off x="350700" y="1900970"/>
          <a:ext cx="10449572" cy="4715490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3482907">
                  <a:extLst>
                    <a:ext uri="{9D8B030D-6E8A-4147-A177-3AD203B41FA5}">
                      <a16:colId xmlns:a16="http://schemas.microsoft.com/office/drawing/2014/main" val="3700243898"/>
                    </a:ext>
                  </a:extLst>
                </a:gridCol>
                <a:gridCol w="2487790">
                  <a:extLst>
                    <a:ext uri="{9D8B030D-6E8A-4147-A177-3AD203B41FA5}">
                      <a16:colId xmlns:a16="http://schemas.microsoft.com/office/drawing/2014/main" val="3973988755"/>
                    </a:ext>
                  </a:extLst>
                </a:gridCol>
                <a:gridCol w="4478875">
                  <a:extLst>
                    <a:ext uri="{9D8B030D-6E8A-4147-A177-3AD203B41FA5}">
                      <a16:colId xmlns:a16="http://schemas.microsoft.com/office/drawing/2014/main" val="2222965258"/>
                    </a:ext>
                  </a:extLst>
                </a:gridCol>
              </a:tblGrid>
              <a:tr h="1201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специальности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цифры приёма граждан (за счёт средств федерального бюджета)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84874"/>
                  </a:ext>
                </a:extLst>
              </a:tr>
              <a:tr h="57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31.02.01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48506"/>
                  </a:ext>
                </a:extLst>
              </a:tr>
              <a:tr h="49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диагностика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31.02.03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428935"/>
                  </a:ext>
                </a:extLst>
              </a:tr>
              <a:tr h="818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97867"/>
                  </a:ext>
                </a:extLst>
              </a:tr>
              <a:tr h="510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71608"/>
                  </a:ext>
                </a:extLst>
              </a:tr>
              <a:tr h="623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6936"/>
                  </a:ext>
                </a:extLst>
              </a:tr>
              <a:tr h="4924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13" marR="60013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8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133199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обучения по программам среднего профессионального образования 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D8845-5C73-4ABE-BBEE-95B51E7CF2DD}"/>
              </a:ext>
            </a:extLst>
          </p:cNvPr>
          <p:cNvSpPr txBox="1"/>
          <p:nvPr/>
        </p:nvSpPr>
        <p:spPr>
          <a:xfrm>
            <a:off x="337543" y="2198242"/>
            <a:ext cx="10585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31.02.01 Лечебное дело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 10 месяцев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31.02.03 Лабораторная диагностика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10 месяцев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31.02.05 Стоматология ортопедическая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 10 месяцев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Фармация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 10 месяцев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34.02.01 Сестринское дело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 10 месяцев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1CCEC-7D7D-4327-8524-BB31A15B171F}"/>
              </a:ext>
            </a:extLst>
          </p:cNvPr>
          <p:cNvSpPr txBox="1"/>
          <p:nvPr/>
        </p:nvSpPr>
        <p:spPr>
          <a:xfrm>
            <a:off x="215596" y="5304943"/>
            <a:ext cx="1082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осуществляется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среднему баллу аттестата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7279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предусмотрены следующие виды стипендии: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294F72E-B85A-474C-AD6E-7F1B91113891}"/>
              </a:ext>
            </a:extLst>
          </p:cNvPr>
          <p:cNvSpPr txBox="1">
            <a:spLocks/>
          </p:cNvSpPr>
          <p:nvPr/>
        </p:nvSpPr>
        <p:spPr>
          <a:xfrm>
            <a:off x="57514" y="1837574"/>
            <a:ext cx="10853056" cy="4813390"/>
          </a:xfrm>
          <a:prstGeom prst="rect">
            <a:avLst/>
          </a:prstGeom>
        </p:spPr>
        <p:txBody>
          <a:bodyPr vert="horz" lIns="117208" tIns="58604" rIns="117208" bIns="58604" rtlCol="0" anchor="t">
            <a:noAutofit/>
          </a:bodyPr>
          <a:lstStyle>
            <a:lvl1pPr marL="293019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03247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54870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06494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1558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33182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19968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30195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6981" indent="-234416" algn="l" defTabSz="1172078" rtl="0" eaLnBrk="1" latinLnBrk="0" hangingPunct="1">
              <a:spcBef>
                <a:spcPct val="20000"/>
              </a:spcBef>
              <a:spcAft>
                <a:spcPts val="38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студентов 1 курса – 2300;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академическая для студентов университета (оценки «отлично» и «хорошо» или «хорошо») – 2460;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академическая для студентов – отличников (оценки «отлично») – 3128;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повышенная академическая стипендия – 17900;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социальная стипендия – 3800;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повышенная социальная стипендия – 11620 (1-2 курсы).</a:t>
            </a:r>
          </a:p>
          <a:p>
            <a:pPr marL="0" marR="0" lvl="0" indent="0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также действует программа поддержки талантливых первокурсников, которые могут претендовать на ежемесячную стипендию до 100 000 рублей.  </a:t>
            </a:r>
          </a:p>
          <a:p>
            <a:pPr marL="0" marR="0" lvl="0" indent="0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None/>
              <a:tabLst/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ним относятся: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занявшие 1-3 место в олимпиаде «Призвание-медицины» от 3000 до 10000 рублей;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набравшие 100 баллов по результатам ЕГЭ – 25000;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победители и призеры Олимпиады шильников до 50000;</a:t>
            </a:r>
          </a:p>
          <a:p>
            <a:pPr marL="285750" indent="-285750">
              <a:buClr>
                <a:srgbClr val="F79646">
                  <a:lumMod val="75000"/>
                </a:srgbClr>
              </a:buClr>
              <a:defRPr/>
            </a:pP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победители и призеры Всероссийской олимпиады школьников – 100000.</a:t>
            </a:r>
          </a:p>
          <a:p>
            <a:pPr marL="0" marR="0" lvl="0" indent="0" defTabSz="1172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85"/>
              </a:spcAft>
              <a:buClr>
                <a:srgbClr val="F79646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133199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образовательных услуг на 2024/25 учебный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6820489-C81F-468F-A391-8C5405531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5068"/>
              </p:ext>
            </p:extLst>
          </p:nvPr>
        </p:nvGraphicFramePr>
        <p:xfrm>
          <a:off x="542248" y="3744660"/>
          <a:ext cx="9983789" cy="14935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85994">
                  <a:extLst>
                    <a:ext uri="{9D8B030D-6E8A-4147-A177-3AD203B41FA5}">
                      <a16:colId xmlns:a16="http://schemas.microsoft.com/office/drawing/2014/main" val="3643825335"/>
                    </a:ext>
                  </a:extLst>
                </a:gridCol>
                <a:gridCol w="3530136">
                  <a:extLst>
                    <a:ext uri="{9D8B030D-6E8A-4147-A177-3AD203B41FA5}">
                      <a16:colId xmlns:a16="http://schemas.microsoft.com/office/drawing/2014/main" val="2370631666"/>
                    </a:ext>
                  </a:extLst>
                </a:gridCol>
                <a:gridCol w="1751962">
                  <a:extLst>
                    <a:ext uri="{9D8B030D-6E8A-4147-A177-3AD203B41FA5}">
                      <a16:colId xmlns:a16="http://schemas.microsoft.com/office/drawing/2014/main" val="2830655028"/>
                    </a:ext>
                  </a:extLst>
                </a:gridCol>
                <a:gridCol w="2815697">
                  <a:extLst>
                    <a:ext uri="{9D8B030D-6E8A-4147-A177-3AD203B41FA5}">
                      <a16:colId xmlns:a16="http://schemas.microsoft.com/office/drawing/2014/main" val="3415202758"/>
                    </a:ext>
                  </a:extLst>
                </a:gridCol>
              </a:tblGrid>
              <a:tr h="20556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высшего образования – программы бакалавриата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0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обучения,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2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168 756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28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34.03.01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168 756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3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34.03.01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62 592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62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60 120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87026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173A808-C2A3-470E-A84B-D59A7AF7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06609"/>
              </p:ext>
            </p:extLst>
          </p:nvPr>
        </p:nvGraphicFramePr>
        <p:xfrm>
          <a:off x="542248" y="1897929"/>
          <a:ext cx="9983789" cy="14935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84849">
                  <a:extLst>
                    <a:ext uri="{9D8B030D-6E8A-4147-A177-3AD203B41FA5}">
                      <a16:colId xmlns:a16="http://schemas.microsoft.com/office/drawing/2014/main" val="452276988"/>
                    </a:ext>
                  </a:extLst>
                </a:gridCol>
                <a:gridCol w="3433783">
                  <a:extLst>
                    <a:ext uri="{9D8B030D-6E8A-4147-A177-3AD203B41FA5}">
                      <a16:colId xmlns:a16="http://schemas.microsoft.com/office/drawing/2014/main" val="3491058478"/>
                    </a:ext>
                  </a:extLst>
                </a:gridCol>
                <a:gridCol w="1805482">
                  <a:extLst>
                    <a:ext uri="{9D8B030D-6E8A-4147-A177-3AD203B41FA5}">
                      <a16:colId xmlns:a16="http://schemas.microsoft.com/office/drawing/2014/main" val="3942159162"/>
                    </a:ext>
                  </a:extLst>
                </a:gridCol>
                <a:gridCol w="2759675">
                  <a:extLst>
                    <a:ext uri="{9D8B030D-6E8A-4147-A177-3AD203B41FA5}">
                      <a16:colId xmlns:a16="http://schemas.microsoft.com/office/drawing/2014/main" val="67117633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среднего профессионального образования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7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обучения,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72361"/>
                  </a:ext>
                </a:extLst>
              </a:tr>
              <a:tr h="10498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00486"/>
                  </a:ext>
                </a:extLst>
              </a:tr>
              <a:tr h="7951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диагностика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25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31.02.05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ортопедическая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6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103 344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2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34.02.01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103 344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6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8557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цифры приёма за счёт бюджетных ассигнований федерального бюджета по программам высшего образования – программам бакалавриата, программам специалитета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43F23FD-D2FB-468D-8B8C-B45A66F1E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47598"/>
              </p:ext>
            </p:extLst>
          </p:nvPr>
        </p:nvGraphicFramePr>
        <p:xfrm>
          <a:off x="493999" y="957426"/>
          <a:ext cx="9443632" cy="572377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719382">
                  <a:extLst>
                    <a:ext uri="{9D8B030D-6E8A-4147-A177-3AD203B41FA5}">
                      <a16:colId xmlns:a16="http://schemas.microsoft.com/office/drawing/2014/main" val="1443303726"/>
                    </a:ext>
                  </a:extLst>
                </a:gridCol>
                <a:gridCol w="1862125">
                  <a:extLst>
                    <a:ext uri="{9D8B030D-6E8A-4147-A177-3AD203B41FA5}">
                      <a16:colId xmlns:a16="http://schemas.microsoft.com/office/drawing/2014/main" val="749835953"/>
                    </a:ext>
                  </a:extLst>
                </a:gridCol>
                <a:gridCol w="1862125">
                  <a:extLst>
                    <a:ext uri="{9D8B030D-6E8A-4147-A177-3AD203B41FA5}">
                      <a16:colId xmlns:a16="http://schemas.microsoft.com/office/drawing/2014/main" val="3763845818"/>
                    </a:ext>
                  </a:extLst>
                </a:gridCol>
              </a:tblGrid>
              <a:tr h="240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подготовки (специальности)</a:t>
                      </a:r>
                      <a:endParaRPr lang="ru-RU" sz="17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7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98228"/>
                  </a:ext>
                </a:extLst>
              </a:tr>
              <a:tr h="24096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высшего образования – программы бакалавриата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54988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34.03.01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52234"/>
                  </a:ext>
                </a:extLst>
              </a:tr>
              <a:tr h="571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06.03.01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55384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39.03.02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41840"/>
                  </a:ext>
                </a:extLst>
              </a:tr>
              <a:tr h="24096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высшего образования – программы специалитета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70493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514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779119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50090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0595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32.05.01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25362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33.05.01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10148"/>
                  </a:ext>
                </a:extLst>
              </a:tr>
              <a:tr h="50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Клиническая психология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37.05.01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55122"/>
                  </a:ext>
                </a:extLst>
              </a:tr>
              <a:tr h="240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7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1153</a:t>
                      </a:r>
                    </a:p>
                  </a:txBody>
                  <a:tcPr marL="68571" marR="68571" marT="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6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8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133199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образовательных услуг на 2024/25 учебный год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B013A13-699B-45AD-977F-DC4D3718F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37347"/>
              </p:ext>
            </p:extLst>
          </p:nvPr>
        </p:nvGraphicFramePr>
        <p:xfrm>
          <a:off x="629932" y="4136755"/>
          <a:ext cx="9983789" cy="19202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84849">
                  <a:extLst>
                    <a:ext uri="{9D8B030D-6E8A-4147-A177-3AD203B41FA5}">
                      <a16:colId xmlns:a16="http://schemas.microsoft.com/office/drawing/2014/main" val="452276988"/>
                    </a:ext>
                  </a:extLst>
                </a:gridCol>
                <a:gridCol w="3433783">
                  <a:extLst>
                    <a:ext uri="{9D8B030D-6E8A-4147-A177-3AD203B41FA5}">
                      <a16:colId xmlns:a16="http://schemas.microsoft.com/office/drawing/2014/main" val="3491058478"/>
                    </a:ext>
                  </a:extLst>
                </a:gridCol>
                <a:gridCol w="1805482">
                  <a:extLst>
                    <a:ext uri="{9D8B030D-6E8A-4147-A177-3AD203B41FA5}">
                      <a16:colId xmlns:a16="http://schemas.microsoft.com/office/drawing/2014/main" val="3942159162"/>
                    </a:ext>
                  </a:extLst>
                </a:gridCol>
                <a:gridCol w="2759675">
                  <a:extLst>
                    <a:ext uri="{9D8B030D-6E8A-4147-A177-3AD203B41FA5}">
                      <a16:colId xmlns:a16="http://schemas.microsoft.com/office/drawing/2014/main" val="67117633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высшего образования – программы магистратуры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7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обучения,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72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06.04.01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184 572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00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06.04.01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66 120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25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32.04.01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183 648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6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32.04.01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65 940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2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33.04.01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Промышленная фармация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183 648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6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39.04.02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158 664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39.04.02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61 200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4681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FCD93FD-8485-4B68-A9E4-09EB4BF7B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71857"/>
              </p:ext>
            </p:extLst>
          </p:nvPr>
        </p:nvGraphicFramePr>
        <p:xfrm>
          <a:off x="684209" y="1544718"/>
          <a:ext cx="9983791" cy="23469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7779">
                  <a:extLst>
                    <a:ext uri="{9D8B030D-6E8A-4147-A177-3AD203B41FA5}">
                      <a16:colId xmlns:a16="http://schemas.microsoft.com/office/drawing/2014/main" val="3019286842"/>
                    </a:ext>
                  </a:extLst>
                </a:gridCol>
                <a:gridCol w="3468352">
                  <a:extLst>
                    <a:ext uri="{9D8B030D-6E8A-4147-A177-3AD203B41FA5}">
                      <a16:colId xmlns:a16="http://schemas.microsoft.com/office/drawing/2014/main" val="3591143260"/>
                    </a:ext>
                  </a:extLst>
                </a:gridCol>
                <a:gridCol w="1758556">
                  <a:extLst>
                    <a:ext uri="{9D8B030D-6E8A-4147-A177-3AD203B41FA5}">
                      <a16:colId xmlns:a16="http://schemas.microsoft.com/office/drawing/2014/main" val="1661762663"/>
                    </a:ext>
                  </a:extLst>
                </a:gridCol>
                <a:gridCol w="2809104">
                  <a:extLst>
                    <a:ext uri="{9D8B030D-6E8A-4147-A177-3AD203B41FA5}">
                      <a16:colId xmlns:a16="http://schemas.microsoft.com/office/drawing/2014/main" val="166585022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высшего образования – программы специалитета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0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специальности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обучения,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06.05.01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Биоинженерия и биоинформатика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157 560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66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30.05.01.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биохимия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192 396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85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30.05.02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биофизика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188 400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331 644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0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283 848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2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360 864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78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32.05.01.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03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33.05.01.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196 896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3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37.05.01.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психология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147 264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012" y="3267073"/>
            <a:ext cx="2809876" cy="266700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20" y="1855960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A181B79C-B709-4FB5-B584-4048FCF3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67" y="752390"/>
            <a:ext cx="11692131" cy="53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altLang="ru-RU" sz="27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приемной комиссии: </a:t>
            </a:r>
            <a:r>
              <a:rPr lang="ru-RU" altLang="ru-RU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г.Уфа, ул. Заки Валиди, д. 47/2 (8 корпус) </a:t>
            </a:r>
            <a:endParaRPr lang="en-US" altLang="ru-RU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от иностранных граждан:</a:t>
            </a:r>
            <a:br>
              <a:rPr lang="ru-RU" altLang="ru-RU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399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admission@bashgmu.ru</a:t>
            </a:r>
            <a:endParaRPr lang="ru-RU" altLang="ru-RU" sz="2399" b="1" dirty="0">
              <a:solidFill>
                <a:srgbClr val="007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</a:t>
            </a:r>
            <a:r>
              <a:rPr lang="ru-RU" sz="23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летний период)</a:t>
            </a:r>
          </a:p>
          <a:p>
            <a:r>
              <a:rPr lang="ru-RU" alt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(347) 268-02-28 </a:t>
            </a:r>
            <a:r>
              <a:rPr lang="ru-RU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(многоканальный)  </a:t>
            </a:r>
          </a:p>
          <a:p>
            <a:pPr eaLnBrk="1" hangingPunct="1"/>
            <a:endParaRPr lang="ru-RU" altLang="ru-RU" sz="15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комиссия:</a:t>
            </a:r>
          </a:p>
          <a:p>
            <a:pPr eaLnBrk="1" hangingPunct="1"/>
            <a:r>
              <a:rPr lang="ru-RU" altLang="ru-RU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(347) 272-92-31</a:t>
            </a:r>
          </a:p>
          <a:p>
            <a:pPr eaLnBrk="1" hangingPunct="1"/>
            <a:endParaRPr lang="ru-RU" altLang="ru-RU" sz="13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приемной комиссии:</a:t>
            </a:r>
          </a:p>
          <a:p>
            <a:pPr eaLnBrk="1" hangingPunct="1"/>
            <a:r>
              <a:rPr lang="en-US" altLang="ru-RU" sz="2399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http://priem.bashgmu.ru</a:t>
            </a:r>
            <a:endParaRPr lang="ru-RU" altLang="ru-RU" sz="1999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5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altLang="ru-RU" sz="19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399" b="1" dirty="0">
                <a:solidFill>
                  <a:srgbClr val="007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priemka_bashgmu@mail.ru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CE9F0D-399A-4BF5-925D-B8CB7B57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65" y="3543161"/>
            <a:ext cx="2114823" cy="21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012" y="3267073"/>
            <a:ext cx="2809876" cy="266700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639" y="191370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3185" y="2715208"/>
            <a:ext cx="9899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66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9E84597-5463-4CA3-AEA4-B31F07DC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1246"/>
              </p:ext>
            </p:extLst>
          </p:nvPr>
        </p:nvGraphicFramePr>
        <p:xfrm>
          <a:off x="86265" y="1509311"/>
          <a:ext cx="10765766" cy="496050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603955">
                  <a:extLst>
                    <a:ext uri="{9D8B030D-6E8A-4147-A177-3AD203B41FA5}">
                      <a16:colId xmlns:a16="http://schemas.microsoft.com/office/drawing/2014/main" val="1870163111"/>
                    </a:ext>
                  </a:extLst>
                </a:gridCol>
                <a:gridCol w="3477854">
                  <a:extLst>
                    <a:ext uri="{9D8B030D-6E8A-4147-A177-3AD203B41FA5}">
                      <a16:colId xmlns:a16="http://schemas.microsoft.com/office/drawing/2014/main" val="1073247194"/>
                    </a:ext>
                  </a:extLst>
                </a:gridCol>
                <a:gridCol w="2645135">
                  <a:extLst>
                    <a:ext uri="{9D8B030D-6E8A-4147-A177-3AD203B41FA5}">
                      <a16:colId xmlns:a16="http://schemas.microsoft.com/office/drawing/2014/main" val="3671792967"/>
                    </a:ext>
                  </a:extLst>
                </a:gridCol>
                <a:gridCol w="2038822">
                  <a:extLst>
                    <a:ext uri="{9D8B030D-6E8A-4147-A177-3AD203B41FA5}">
                      <a16:colId xmlns:a16="http://schemas.microsoft.com/office/drawing/2014/main" val="431114229"/>
                    </a:ext>
                  </a:extLst>
                </a:gridCol>
              </a:tblGrid>
              <a:tr h="1112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Наименование/коды специальностей и направлений подготовки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вступительных испытаний, минимальное 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вступительных испытаний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56576"/>
                  </a:ext>
                </a:extLst>
              </a:tr>
              <a:tr h="40074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высшего образования – программы бакалавриата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05820"/>
                  </a:ext>
                </a:extLst>
              </a:tr>
              <a:tr h="1101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химия/физика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86661"/>
                  </a:ext>
                </a:extLst>
              </a:tr>
              <a:tr h="1110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34.03.01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химия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 – 4,5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12845"/>
                  </a:ext>
                </a:extLst>
              </a:tr>
              <a:tr h="1235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 – 4,5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35823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0" y="60685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510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9E84597-5463-4CA3-AEA4-B31F07DC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59625"/>
              </p:ext>
            </p:extLst>
          </p:nvPr>
        </p:nvGraphicFramePr>
        <p:xfrm>
          <a:off x="152400" y="966158"/>
          <a:ext cx="10672119" cy="5530532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581305">
                  <a:extLst>
                    <a:ext uri="{9D8B030D-6E8A-4147-A177-3AD203B41FA5}">
                      <a16:colId xmlns:a16="http://schemas.microsoft.com/office/drawing/2014/main" val="1870163111"/>
                    </a:ext>
                  </a:extLst>
                </a:gridCol>
                <a:gridCol w="3447601">
                  <a:extLst>
                    <a:ext uri="{9D8B030D-6E8A-4147-A177-3AD203B41FA5}">
                      <a16:colId xmlns:a16="http://schemas.microsoft.com/office/drawing/2014/main" val="1073247194"/>
                    </a:ext>
                  </a:extLst>
                </a:gridCol>
                <a:gridCol w="2622126">
                  <a:extLst>
                    <a:ext uri="{9D8B030D-6E8A-4147-A177-3AD203B41FA5}">
                      <a16:colId xmlns:a16="http://schemas.microsoft.com/office/drawing/2014/main" val="3671792967"/>
                    </a:ext>
                  </a:extLst>
                </a:gridCol>
                <a:gridCol w="2021087">
                  <a:extLst>
                    <a:ext uri="{9D8B030D-6E8A-4147-A177-3AD203B41FA5}">
                      <a16:colId xmlns:a16="http://schemas.microsoft.com/office/drawing/2014/main" val="431114229"/>
                    </a:ext>
                  </a:extLst>
                </a:gridCol>
              </a:tblGrid>
              <a:tr h="47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Наименование/коды специальностей и направлений подготовки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вступительных испытаний, минимальное количество баллов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вступительных испытаний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56576"/>
                  </a:ext>
                </a:extLst>
              </a:tr>
              <a:tr h="24990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высшего образования – программы специалитета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59148"/>
                  </a:ext>
                </a:extLst>
              </a:tr>
              <a:tr h="588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Биоинженерия и биоинформатика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Химия/математика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4481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биохимия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Биология/математика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35001"/>
                  </a:ext>
                </a:extLst>
              </a:tr>
              <a:tr h="567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биофизика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химия/биология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3541"/>
                  </a:ext>
                </a:extLst>
              </a:tr>
              <a:tr h="507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19477"/>
                  </a:ext>
                </a:extLst>
              </a:tr>
              <a:tr h="47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92116"/>
                  </a:ext>
                </a:extLst>
              </a:tr>
              <a:tr h="47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74287"/>
                  </a:ext>
                </a:extLst>
              </a:tr>
              <a:tr h="521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28551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63619"/>
                  </a:ext>
                </a:extLst>
              </a:tr>
              <a:tr h="47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психология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Обществознание/математика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5,5 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49378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0" y="60685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5" y="61286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на базе профессионального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(среднего профессионального образования)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9E84597-5463-4CA3-AEA4-B31F07DC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22502"/>
              </p:ext>
            </p:extLst>
          </p:nvPr>
        </p:nvGraphicFramePr>
        <p:xfrm>
          <a:off x="224287" y="839161"/>
          <a:ext cx="10636370" cy="5613397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284436">
                  <a:extLst>
                    <a:ext uri="{9D8B030D-6E8A-4147-A177-3AD203B41FA5}">
                      <a16:colId xmlns:a16="http://schemas.microsoft.com/office/drawing/2014/main" val="1870163111"/>
                    </a:ext>
                  </a:extLst>
                </a:gridCol>
                <a:gridCol w="3558869">
                  <a:extLst>
                    <a:ext uri="{9D8B030D-6E8A-4147-A177-3AD203B41FA5}">
                      <a16:colId xmlns:a16="http://schemas.microsoft.com/office/drawing/2014/main" val="1073247194"/>
                    </a:ext>
                  </a:extLst>
                </a:gridCol>
                <a:gridCol w="2706751">
                  <a:extLst>
                    <a:ext uri="{9D8B030D-6E8A-4147-A177-3AD203B41FA5}">
                      <a16:colId xmlns:a16="http://schemas.microsoft.com/office/drawing/2014/main" val="3671792967"/>
                    </a:ext>
                  </a:extLst>
                </a:gridCol>
                <a:gridCol w="2086314">
                  <a:extLst>
                    <a:ext uri="{9D8B030D-6E8A-4147-A177-3AD203B41FA5}">
                      <a16:colId xmlns:a16="http://schemas.microsoft.com/office/drawing/2014/main" val="431114229"/>
                    </a:ext>
                  </a:extLst>
                </a:gridCol>
              </a:tblGrid>
              <a:tr h="1163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Наименование/коды специальностей и направлений подготовки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вступительных испытаний, минимальное количество баллов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вступительных испытаний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56576"/>
                  </a:ext>
                </a:extLst>
              </a:tr>
              <a:tr h="4621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высшего образования – программы бакалавриата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05820"/>
                  </a:ext>
                </a:extLst>
              </a:tr>
              <a:tr h="1292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Биоорганическая химия / физика организма человека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86661"/>
                  </a:ext>
                </a:extLst>
              </a:tr>
              <a:tr h="1143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34.03.01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 – 4,5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12845"/>
                  </a:ext>
                </a:extLst>
              </a:tr>
              <a:tr h="155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39.03.02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(человек и общество) в медицине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России в медицине 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4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очно-заочное – 4,5 года</a:t>
                      </a: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35823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0" y="60685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510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на базе профессионального образования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(среднего профессионального образования)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9E84597-5463-4CA3-AEA4-B31F07DCD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68415"/>
              </p:ext>
            </p:extLst>
          </p:nvPr>
        </p:nvGraphicFramePr>
        <p:xfrm>
          <a:off x="152400" y="1052385"/>
          <a:ext cx="10691003" cy="5732508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442921">
                  <a:extLst>
                    <a:ext uri="{9D8B030D-6E8A-4147-A177-3AD203B41FA5}">
                      <a16:colId xmlns:a16="http://schemas.microsoft.com/office/drawing/2014/main" val="1870163111"/>
                    </a:ext>
                  </a:extLst>
                </a:gridCol>
                <a:gridCol w="4381794">
                  <a:extLst>
                    <a:ext uri="{9D8B030D-6E8A-4147-A177-3AD203B41FA5}">
                      <a16:colId xmlns:a16="http://schemas.microsoft.com/office/drawing/2014/main" val="2716561463"/>
                    </a:ext>
                  </a:extLst>
                </a:gridCol>
                <a:gridCol w="2113571">
                  <a:extLst>
                    <a:ext uri="{9D8B030D-6E8A-4147-A177-3AD203B41FA5}">
                      <a16:colId xmlns:a16="http://schemas.microsoft.com/office/drawing/2014/main" val="213569544"/>
                    </a:ext>
                  </a:extLst>
                </a:gridCol>
                <a:gridCol w="1752717">
                  <a:extLst>
                    <a:ext uri="{9D8B030D-6E8A-4147-A177-3AD203B41FA5}">
                      <a16:colId xmlns:a16="http://schemas.microsoft.com/office/drawing/2014/main" val="1799847213"/>
                    </a:ext>
                  </a:extLst>
                </a:gridCol>
              </a:tblGrid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Наименование/коды специальностей и направлений подготовки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вступительных испытаний, минимальное количество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вступительных испытаний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56576"/>
                  </a:ext>
                </a:extLst>
              </a:tr>
              <a:tr h="2703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высшего образования – программы специалитета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59148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Биоинженерия и биоинформатика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Биоорганическая химия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306107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биохимия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Биоорганическая химия–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/ математика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41326"/>
                  </a:ext>
                </a:extLst>
              </a:tr>
              <a:tr h="602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биофизика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30.05.02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 организма человека 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Биоорганическая химия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 –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41416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65200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97043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1367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 дело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6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76539"/>
                  </a:ext>
                </a:extLst>
              </a:tr>
              <a:tr h="549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в медицине 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основы анатомии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 лет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86787"/>
                  </a:ext>
                </a:extLst>
              </a:tr>
              <a:tr h="811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психология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37.05.01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 (человек и общество) в медицине/математика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Компьютерное тестирование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– 5,5 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81" marR="4398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97970"/>
                  </a:ext>
                </a:extLst>
              </a:tr>
            </a:tbl>
          </a:graphicData>
        </a:graphic>
      </p:graphicFrame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0" y="60685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93688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сдавать вступительные испытания, проводимые Университетом самостоятельно 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0" y="60685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1767A-7AC6-49A2-9766-F320AE86D9BB}"/>
              </a:ext>
            </a:extLst>
          </p:cNvPr>
          <p:cNvSpPr txBox="1"/>
          <p:nvPr/>
        </p:nvSpPr>
        <p:spPr>
          <a:xfrm>
            <a:off x="431323" y="1780557"/>
            <a:ext cx="10090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на базе среднего профессионального и высшего образования;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и инвалиды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III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инвалидности;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на места по отдельной квоте (участники СВО, дети участников СВО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граждане. </a:t>
            </a:r>
          </a:p>
        </p:txBody>
      </p:sp>
    </p:spTree>
    <p:extLst>
      <p:ext uri="{BB962C8B-B14F-4D97-AF65-F5344CB8AC3E}">
        <p14:creationId xmlns:p14="http://schemas.microsoft.com/office/powerpoint/2010/main" val="12044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5" y="89200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квота (бакалавриат и специалитет)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EC044-309D-4020-A1C9-7E2798717442}"/>
              </a:ext>
            </a:extLst>
          </p:cNvPr>
          <p:cNvSpPr txBox="1"/>
          <p:nvPr/>
        </p:nvSpPr>
        <p:spPr>
          <a:xfrm>
            <a:off x="49515" y="867075"/>
            <a:ext cx="11095813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Российской Федерации, лица, награжденные тремя орденами Мужества;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лиц, принимавших участие в СВО на территориях Украины, Донецкой Народной Республики, Луганской Народной Республики, Запорожской области и Херсонской области: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(в том числе проходивших военную службу в период мобилизации, действия военного положения или по контракту, заключенному в соответствии с п. 7 ст. 38 ФЗ от 28.03.1998 №53-ФЗ "О воинской обязанности и военной службе");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заключивших контракт о добровольном содействии в выполнении задач, возложенных на ВС РФ;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 федеральных органов исп. власти и федеральных гос. органов, в которых федеральным законом военная служба, сотрудников органов внутренних дел РФ предусмотрена, сотрудников уголовно-исполнительной системы РФ;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военнослужащих, сотрудников федеральных органов исп. власти и федеральных государственных органов, в которых федеральным законом предусмотрена военная служба, сотрудников органов внутренних дел РФ, направленных в другие государства органами государственной власти РФ и принимавших участие в боевых действиях при исполнении служебных обязанностей в этих государствах.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207" y="53972"/>
            <a:ext cx="1306242" cy="12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37279"/>
            <a:ext cx="10515600" cy="7778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необходимых документов</a:t>
            </a:r>
          </a:p>
        </p:txBody>
      </p:sp>
      <p:pic>
        <p:nvPicPr>
          <p:cNvPr id="5" name="Picture 2" descr="http://www.bashgmu.ru/attachments/article/105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96" y="133605"/>
            <a:ext cx="1512168" cy="14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7A32490-1C06-4E7F-B65D-7E159456CA43}"/>
              </a:ext>
            </a:extLst>
          </p:cNvPr>
          <p:cNvSpPr txBox="1">
            <a:spLocks/>
          </p:cNvSpPr>
          <p:nvPr/>
        </p:nvSpPr>
        <p:spPr>
          <a:xfrm>
            <a:off x="152401" y="1853512"/>
            <a:ext cx="10734135" cy="4870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(оригинал и копия)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Документ об образовании со вкладышем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(оригинал и копия)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(Вместо документа установленного образца поступающий может представить в электронном виде посредством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суперсервиса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уникальную информацию о документе установленного образца);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Справка 086у;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 фотографии 3х4;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СНИЛС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(оригинал и копия)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ИНН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(оригинал и копия)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2221</Words>
  <Application>Microsoft Office PowerPoint</Application>
  <PresentationFormat>Широкоэкранный</PresentationFormat>
  <Paragraphs>514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Федеральное государственное бюджетное образовательное учреждение  высшего образования  «Башкирский государственный  медицинский университет»  Министерства здравоохранения  Российской Федерации </vt:lpstr>
      <vt:lpstr>Контрольные цифры приёма за счёт бюджетных ассигнований федерального бюджета по программам высшего образования – программам бакалавриата, программам специалитета</vt:lpstr>
      <vt:lpstr>Направления подготовки </vt:lpstr>
      <vt:lpstr>Направления подготовки </vt:lpstr>
      <vt:lpstr>Для поступающих на базе профессионального образования  (среднего профессионального образования)</vt:lpstr>
      <vt:lpstr>Для поступающих на базе профессионального образования  (среднего профессионального образования)</vt:lpstr>
      <vt:lpstr>Кто может сдавать вступительные испытания, проводимые Университетом самостоятельно </vt:lpstr>
      <vt:lpstr>Отдельная квота (бакалавриат и специалитет)</vt:lpstr>
      <vt:lpstr>Перечень необходимых документов</vt:lpstr>
      <vt:lpstr>Индивидуальные достижения</vt:lpstr>
      <vt:lpstr>Индивидуальные достижения</vt:lpstr>
      <vt:lpstr>Индивидуальные достижения</vt:lpstr>
      <vt:lpstr>Индивидуальные достижения</vt:lpstr>
      <vt:lpstr>Сроки приема документов  (бакалавриат и специалитет)</vt:lpstr>
      <vt:lpstr>Прием документов от поступающих </vt:lpstr>
      <vt:lpstr>Цифры приёма по образовательным программам  среднего профессионального образования  на 2025/26 учебный год</vt:lpstr>
      <vt:lpstr>Сроки обучения по программам среднего профессионального образования </vt:lpstr>
      <vt:lpstr>Для обучающихся предусмотрены следующие виды стипендии:</vt:lpstr>
      <vt:lpstr>Стоимость образовательных услуг на 2024/25 учебный год</vt:lpstr>
      <vt:lpstr>Стоимость образовательных услуг на 2024/25 учебный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pk0</cp:lastModifiedBy>
  <cp:revision>89</cp:revision>
  <cp:lastPrinted>2025-01-17T08:09:11Z</cp:lastPrinted>
  <dcterms:created xsi:type="dcterms:W3CDTF">2021-05-04T06:37:33Z</dcterms:created>
  <dcterms:modified xsi:type="dcterms:W3CDTF">2025-01-17T12:30:23Z</dcterms:modified>
</cp:coreProperties>
</file>