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70" r:id="rId3"/>
    <p:sldId id="258" r:id="rId4"/>
    <p:sldId id="265" r:id="rId5"/>
    <p:sldId id="271" r:id="rId6"/>
    <p:sldId id="268" r:id="rId7"/>
    <p:sldId id="259" r:id="rId8"/>
    <p:sldId id="261" r:id="rId9"/>
    <p:sldId id="262" r:id="rId10"/>
    <p:sldId id="269" r:id="rId11"/>
    <p:sldId id="26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7" autoAdjust="0"/>
    <p:restoredTop sz="94660"/>
  </p:normalViewPr>
  <p:slideViewPr>
    <p:cSldViewPr>
      <p:cViewPr>
        <p:scale>
          <a:sx n="72" d="100"/>
          <a:sy n="72" d="100"/>
        </p:scale>
        <p:origin x="-11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8188-63F8-4ACB-9CF3-59B88BBD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625FB-63EB-4CC9-9933-82305CCFD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3C03-FBE4-4FA3-90BC-3C4D0C524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DEC6-11B0-45F9-80C5-AF54C41F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976B-5423-4CC4-8E92-599181C23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7711-D09E-448D-BD7F-BC91585F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D0CE-8348-4EC1-B69C-C5684C41C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C659-A8FC-4CB1-ACA3-6593742A5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AFB2-7381-4FDD-9DA5-89C00237A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DFC59-DC48-49AE-909E-836209E61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D423-E9A3-4DCE-B202-ECFE601F5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359E538-CF80-4BED-9571-E399D3649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2519362"/>
          </a:xfrm>
          <a:ln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КОНЦЕПЦИЯ УСТОЙЧИВОГО РАЗВИТИЯ 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charset="0"/>
              </a:rPr>
              <a:t>ЧТО ТАКОЕ ЭКОЛОГИЧЕСКОЕ УСТОЙЧИВОЕ РАЗВИТИЕ?</a:t>
            </a:r>
          </a:p>
        </p:txBody>
      </p:sp>
      <p:sp>
        <p:nvSpPr>
          <p:cNvPr id="26628" name="Text Box 4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05000"/>
            <a:ext cx="8713788" cy="447675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smtClean="0">
                <a:solidFill>
                  <a:srgbClr val="002060"/>
                </a:solidFill>
                <a:effectLst/>
                <a:latin typeface="Arial Black" pitchFamily="34" charset="0"/>
              </a:rPr>
              <a:t>		</a:t>
            </a:r>
            <a:r>
              <a:rPr lang="ru-RU" smtClean="0">
                <a:solidFill>
                  <a:srgbClr val="002060"/>
                </a:solidFill>
                <a:effectLst/>
                <a:latin typeface="Arial Black" pitchFamily="34" charset="0"/>
              </a:rPr>
              <a:t>Экологически устойчивое развитие – развитие, при котором благополучие людей обеспечивается сохранением источников сырья и окружающей среды</a:t>
            </a:r>
            <a:r>
              <a:rPr lang="ru-RU" sz="3600" smtClean="0">
                <a:solidFill>
                  <a:srgbClr val="002060"/>
                </a:solidFill>
                <a:effectLst/>
                <a:latin typeface="Arial Black" pitchFamily="34" charset="0"/>
              </a:rPr>
              <a:t> </a:t>
            </a:r>
          </a:p>
        </p:txBody>
      </p:sp>
      <p:pic>
        <p:nvPicPr>
          <p:cNvPr id="26629" name="Picture 5" descr="fairy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643438"/>
            <a:ext cx="2900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Стратегия устойчивого эколого-экономического развития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713788" cy="4476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предполагает отказ от экстенсивного экономического роста, базировавшегося на представлении о неисчерпаемости природных ресурсов и неограниченности возможностей природной среды к самовосстановлению по принципу «максимального эффекта с минимальными затратами».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Экономное, хозяйственное использование природных ресурсов включает: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05000"/>
            <a:ext cx="8713788" cy="44767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всемерную рационализацию производства;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его комплексность;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минимизацию отходов;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ликвидацию потерь;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широкое применение вторичного сырья; 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3400" smtClean="0">
                <a:solidFill>
                  <a:srgbClr val="002060"/>
                </a:solidFill>
                <a:effectLst/>
              </a:rPr>
              <a:t>Решение экологических проблем</a:t>
            </a:r>
            <a:br>
              <a:rPr lang="ru-RU" sz="3400" smtClean="0">
                <a:solidFill>
                  <a:srgbClr val="002060"/>
                </a:solidFill>
                <a:effectLst/>
              </a:rPr>
            </a:br>
            <a:endParaRPr lang="ru-RU" sz="340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48038" y="1557338"/>
            <a:ext cx="5327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2060"/>
                </a:solidFill>
                <a:latin typeface="Verdana" pitchFamily="34" charset="0"/>
              </a:rPr>
              <a:t>Основным из путей решения экологических проблем в промышленно развитых странах стало развитие экологического менеджмента</a:t>
            </a:r>
            <a:r>
              <a:rPr lang="ru-RU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3492500" y="3357563"/>
            <a:ext cx="53276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Verdana" pitchFamily="34" charset="0"/>
              </a:rPr>
              <a:t>Система экологического менеджмента - это часть общей системы менеджмента, включающей организационную структуру, планирование, распределение ответственности, практическую деятельность, процедуры, процессы и ресурсы, необходимые для разработки, внедрения, достижения целей экологической политики</a:t>
            </a:r>
          </a:p>
        </p:txBody>
      </p:sp>
      <p:pic>
        <p:nvPicPr>
          <p:cNvPr id="15366" name="Picture 6" descr="RE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44675"/>
            <a:ext cx="14795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4900"/>
            <a:ext cx="32385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>
                <a:solidFill>
                  <a:srgbClr val="002060"/>
                </a:solidFill>
                <a:effectLst/>
              </a:rPr>
              <a:t>ЭКОЛОГИЧЕСКАЯ ОТЧЁТНОСТЬ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effectLst/>
              </a:rPr>
              <a:t>Основными причинами составления экологических отчетов являются: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2060"/>
                </a:solidFill>
                <a:effectLst/>
              </a:rPr>
              <a:t>давление со стороны потребителей и общественности;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2060"/>
                </a:solidFill>
                <a:effectLst/>
              </a:rPr>
              <a:t>требования акционеров, инвестиционных Фондов, ведущих корпораций;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2060"/>
                </a:solidFill>
                <a:effectLst/>
              </a:rPr>
              <a:t>новые отраслевые стандарты;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2060"/>
                </a:solidFill>
                <a:effectLst/>
              </a:rPr>
              <a:t>демонстрация действий компании в выполнении принятых обязательств;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2060"/>
                </a:solidFill>
                <a:effectLst/>
              </a:rPr>
              <a:t>фокусирование деятельности по охране окружающей среды внутри компании. </a:t>
            </a:r>
          </a:p>
          <a:p>
            <a:pPr>
              <a:lnSpc>
                <a:spcPct val="90000"/>
              </a:lnSpc>
            </a:pPr>
            <a:endParaRPr lang="ru-RU" sz="24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14375" y="857250"/>
            <a:ext cx="792162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800">
                <a:solidFill>
                  <a:srgbClr val="002060"/>
                </a:solidFill>
              </a:rPr>
              <a:t>В 80-х гг. человечество договорилось о мерах по предотвращению загрязнения: возникла концепция «безотходного производства», одним из практических шагов общества по снижению загрязнения стало подписание ряда договоренностей (Конвенция о трансграничном загрязнении воздуха на большие расстояния, Хельсинки, 1985 г., Базельская конвенция о контроле за трансграничной перевозке особо опасных отходов и их удалением, 1987 г. и др.).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29063" y="0"/>
            <a:ext cx="5214937" cy="48974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2060"/>
                </a:solidFill>
              </a:rPr>
              <a:t>В 1987 г. Всемирная Комиссия по Окружающей Среде и Развитию, созданная за три года до этого по инициативе Генеральной Ассамблеи ООН и возглавляемая премьер-министром Норвегии </a:t>
            </a:r>
            <a:r>
              <a:rPr lang="ru-RU" dirty="0" err="1" smtClean="0">
                <a:solidFill>
                  <a:srgbClr val="002060"/>
                </a:solidFill>
              </a:rPr>
              <a:t>Гро</a:t>
            </a:r>
            <a:r>
              <a:rPr lang="ru-RU" dirty="0" smtClean="0">
                <a:solidFill>
                  <a:srgbClr val="002060"/>
                </a:solidFill>
              </a:rPr>
              <a:t> Харлем </a:t>
            </a:r>
            <a:r>
              <a:rPr lang="ru-RU" dirty="0" err="1" smtClean="0">
                <a:solidFill>
                  <a:srgbClr val="002060"/>
                </a:solidFill>
              </a:rPr>
              <a:t>Брундтланд</a:t>
            </a:r>
            <a:r>
              <a:rPr lang="ru-RU" dirty="0" smtClean="0">
                <a:solidFill>
                  <a:srgbClr val="002060"/>
                </a:solidFill>
              </a:rPr>
              <a:t>, сделала устойчивое развитие темой своего доклада, озаглавленного «Наше будущее».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</a:t>
            </a:r>
          </a:p>
        </p:txBody>
      </p:sp>
      <p:pic>
        <p:nvPicPr>
          <p:cNvPr id="5123" name="Picture 5" descr="IMG_29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25"/>
            <a:ext cx="3960813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964613" cy="626427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		В основе деятельности Международной комиссии по окружающей среде и развитию была положена </a:t>
            </a:r>
            <a:r>
              <a:rPr lang="ru-RU" b="1" dirty="0" smtClean="0">
                <a:solidFill>
                  <a:srgbClr val="002060"/>
                </a:solidFill>
              </a:rPr>
              <a:t>новая триединая концепция</a:t>
            </a:r>
            <a:r>
              <a:rPr lang="ru-RU" dirty="0" smtClean="0">
                <a:solidFill>
                  <a:srgbClr val="002060"/>
                </a:solidFill>
              </a:rPr>
              <a:t> устойчивого (эколого-социально-экономического) развития </a:t>
            </a:r>
          </a:p>
          <a:p>
            <a:pPr algn="just" eaLnBrk="1" hangingPunct="1">
              <a:buFontTx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6147" name="Picture 7" descr="Sustainable development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862263"/>
            <a:ext cx="532765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571500"/>
            <a:ext cx="8351838" cy="4897438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z="2800" smtClean="0">
                <a:solidFill>
                  <a:srgbClr val="002060"/>
                </a:solidFill>
                <a:effectLst/>
              </a:rPr>
              <a:t>90-е гг. способствовали пониманию человечеством необходимости управления состоянием окружающей среды. Все более очевидным становится необходимость поиска новых путей и подходов к минимизации антропогенного воздействия. Основным из таких путей сокращения техногенного воздействия в развитых странах мира стало развитие экологически эффективного бизнеса и экологического менеджмента.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14313" y="908050"/>
            <a:ext cx="8643937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Устойчивое развитие удовлетворяет потребности настоящего времени, но не ставит под угрозу способность будущих поколений удовлетворять свои собственные потребности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Устойчивое развитие включает в два ключевых понятия 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16113"/>
            <a:ext cx="4495800" cy="4764087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3200" u="sng" dirty="0" smtClean="0">
                <a:solidFill>
                  <a:srgbClr val="002060"/>
                </a:solidFill>
              </a:rPr>
              <a:t>Понятие потребностей</a:t>
            </a:r>
            <a:r>
              <a:rPr lang="ru-RU" sz="3200" dirty="0" smtClean="0">
                <a:solidFill>
                  <a:srgbClr val="002060"/>
                </a:solidFill>
              </a:rPr>
              <a:t>, в том числе приоритетных (необходимых для существования беднейших слоев населения)  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495800" cy="4764088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3200" u="sng" dirty="0" smtClean="0">
                <a:solidFill>
                  <a:srgbClr val="002060"/>
                </a:solidFill>
              </a:rPr>
              <a:t>Понятие ограничений</a:t>
            </a:r>
            <a:r>
              <a:rPr lang="ru-RU" sz="3200" dirty="0" smtClean="0">
                <a:solidFill>
                  <a:srgbClr val="002060"/>
                </a:solidFill>
              </a:rPr>
              <a:t>, накладываемых на способность окружающей среды удовлетворять нынешние и будущие потребности человечества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flipH="1">
            <a:off x="1835150" y="1196975"/>
            <a:ext cx="295275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4787900" y="1196975"/>
            <a:ext cx="2447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Концепция устойчивого развития основывается на </a:t>
            </a:r>
            <a:r>
              <a:rPr lang="ru-RU" sz="3200" u="sng" dirty="0" smtClean="0">
                <a:solidFill>
                  <a:srgbClr val="002060"/>
                </a:solidFill>
              </a:rPr>
              <a:t>пяти основных принципах.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2060575"/>
            <a:ext cx="43195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</a:rPr>
              <a:t>1.Человечество действительно способно придать развитию устойчивый и долговременный характер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484438" y="414972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364163" y="2060575"/>
            <a:ext cx="34559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</a:rPr>
              <a:t>2.Имеющиеся ограничения в области эксплуатации природных ресурсов относительны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124075" y="4292600"/>
            <a:ext cx="54721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</a:rPr>
              <a:t>3.Необходимо удовлетворить элементарные потребности всех людей и всем предоставить возможность реализовывать свои надежды на более благополучную жизнь 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4572000" y="1700213"/>
            <a:ext cx="71438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1908175" y="1700213"/>
            <a:ext cx="2663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72000" y="1700213"/>
            <a:ext cx="17287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39592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</a:rPr>
              <a:t>4.согласовать образ жизни тех, кто располагает большими средствами  с экологическими возможностями планеты</a:t>
            </a:r>
            <a:r>
              <a:rPr lang="ru-RU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64163" y="2997200"/>
            <a:ext cx="32400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</a:rPr>
              <a:t>5.Размеры и темпы роста населения должны быть согласованы с меняющимся производительным потенциалом глобальной экосистемы Земли 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Концепция устойчивого развития основывается на </a:t>
            </a:r>
            <a:r>
              <a:rPr lang="ru-RU" sz="3200" u="sng" dirty="0" smtClean="0">
                <a:solidFill>
                  <a:srgbClr val="002060"/>
                </a:solidFill>
              </a:rPr>
              <a:t>пяти основных принципах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4859338" y="2060575"/>
            <a:ext cx="2089150" cy="863600"/>
          </a:xfrm>
          <a:custGeom>
            <a:avLst/>
            <a:gdLst>
              <a:gd name="T0" fmla="*/ 1566862 w 21600"/>
              <a:gd name="T1" fmla="*/ 0 h 21600"/>
              <a:gd name="T2" fmla="*/ 0 w 21600"/>
              <a:gd name="T3" fmla="*/ 431800 h 21600"/>
              <a:gd name="T4" fmla="*/ 1566862 w 21600"/>
              <a:gd name="T5" fmla="*/ 863600 h 21600"/>
              <a:gd name="T6" fmla="*/ 2089150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2339975" y="2133600"/>
            <a:ext cx="1871663" cy="790575"/>
          </a:xfrm>
          <a:prstGeom prst="leftArrow">
            <a:avLst>
              <a:gd name="adj1" fmla="val 50000"/>
              <a:gd name="adj2" fmla="val 591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160</TotalTime>
  <Words>460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Океан</vt:lpstr>
      <vt:lpstr>КОНЦЕПЦИЯ УСТОЙЧИВОГО РАЗВИТИЯ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Устойчивое развитие включает в два ключевых понятия </vt:lpstr>
      <vt:lpstr>Концепция устойчивого развития основывается на пяти основных принципах. </vt:lpstr>
      <vt:lpstr>Концепция устойчивого развития основывается на пяти основных принципах</vt:lpstr>
      <vt:lpstr>ЧТО ТАКОЕ ЭКОЛОГИЧЕСКОЕ УСТОЙЧИВОЕ РАЗВИТИЕ?</vt:lpstr>
      <vt:lpstr>Стратегия устойчивого эколого-экономического развития</vt:lpstr>
      <vt:lpstr>Экономное, хозяйственное использование природных ресурсов включает: </vt:lpstr>
      <vt:lpstr>Решение экологических проблем </vt:lpstr>
      <vt:lpstr>ЭКОЛОГИЧЕСКАЯ ОТЧЁТНОСТЬ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УСТОЙЧИВОГО РАЗВИТИЯ</dc:title>
  <dc:creator>Home</dc:creator>
  <cp:lastModifiedBy>Маьузов </cp:lastModifiedBy>
  <cp:revision>8</cp:revision>
  <dcterms:created xsi:type="dcterms:W3CDTF">2009-09-22T19:32:11Z</dcterms:created>
  <dcterms:modified xsi:type="dcterms:W3CDTF">2017-06-14T07:33:23Z</dcterms:modified>
</cp:coreProperties>
</file>