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72" r:id="rId7"/>
    <p:sldId id="259" r:id="rId8"/>
    <p:sldId id="260" r:id="rId9"/>
    <p:sldId id="261" r:id="rId10"/>
    <p:sldId id="265" r:id="rId11"/>
    <p:sldId id="262" r:id="rId12"/>
    <p:sldId id="267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45;&#1044;&#1050;&#1051;&#1040;&#1057;&#1057;&#1067;\&#1076;&#1086;&#1082;&#1091;&#1084;&#1077;&#1085;&#1090;&#1099;%20&#1076;&#1083;&#1103;%20&#1086;&#1083;&#1080;&#1084;&#1087;&#1080;&#1072;&#1076;&#1099;\&#1054;&#1090;&#1095;&#1077;&#1090;%20&#1086;&#1073;%20&#1054;&#1083;&#1080;&#1084;&#1087;&#1080;&#1072;&#1076;&#1077;\&#1086;&#1090;&#1095;&#1077;&#1090;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45;&#1044;&#1050;&#1051;&#1040;&#1057;&#1057;&#1067;\&#1076;&#1086;&#1082;&#1091;&#1084;&#1077;&#1085;&#1090;&#1099;%20&#1076;&#1083;&#1103;%20&#1086;&#1083;&#1080;&#1084;&#1087;&#1080;&#1072;&#1076;&#1099;\&#1054;&#1090;&#1095;&#1077;&#1090;%20&#1086;&#1073;%20&#1054;&#1083;&#1080;&#1084;&#1087;&#1080;&#1072;&#1076;&#1077;\&#1086;&#1090;&#1095;&#1077;&#1090;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2;&#1045;&#1044;&#1050;&#1051;&#1040;&#1057;&#1057;&#1067;\&#1076;&#1086;&#1082;&#1091;&#1084;&#1077;&#1085;&#1090;&#1099;%20&#1076;&#1083;&#1103;%20&#1086;&#1083;&#1080;&#1084;&#1087;&#1080;&#1072;&#1076;&#1099;\&#1054;&#1090;&#1095;&#1077;&#1090;%20&#1086;&#1073;%20&#1054;&#1083;&#1080;&#1084;&#1087;&#1080;&#1072;&#1076;&#1077;\&#1086;&#1090;&#1095;&#1077;&#1090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368758818442491E-2"/>
          <c:y val="3.672895365691229E-2"/>
          <c:w val="0.57883831717567091"/>
          <c:h val="0.65862518118071067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'гендерный состав'!$I$326:$J$326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'гендерный состав'!$I$327:$J$327</c:f>
              <c:numCache>
                <c:formatCode>General</c:formatCode>
                <c:ptCount val="2"/>
                <c:pt idx="0">
                  <c:v>313</c:v>
                </c:pt>
                <c:pt idx="1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04-40E7-B21A-EC045DE48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4131840"/>
        <c:axId val="84133376"/>
        <c:axId val="0"/>
      </c:bar3DChart>
      <c:catAx>
        <c:axId val="8413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133376"/>
        <c:crosses val="autoZero"/>
        <c:auto val="1"/>
        <c:lblAlgn val="ctr"/>
        <c:lblOffset val="100"/>
        <c:noMultiLvlLbl val="0"/>
      </c:catAx>
      <c:valAx>
        <c:axId val="84133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13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v>Количество</c:v>
          </c:tx>
          <c:invertIfNegative val="0"/>
          <c:cat>
            <c:strRef>
              <c:f>соотношение!$J$314:$L$314</c:f>
              <c:strCache>
                <c:ptCount val="3"/>
                <c:pt idx="0">
                  <c:v>Общее число зарегистрировавшихся</c:v>
                </c:pt>
                <c:pt idx="1">
                  <c:v>Общее число участников отборочного этапа</c:v>
                </c:pt>
                <c:pt idx="2">
                  <c:v>Общее число участников заключительного этапа</c:v>
                </c:pt>
              </c:strCache>
            </c:strRef>
          </c:cat>
          <c:val>
            <c:numRef>
              <c:f>соотношение!$J$315:$L$315</c:f>
              <c:numCache>
                <c:formatCode>General</c:formatCode>
                <c:ptCount val="3"/>
                <c:pt idx="0">
                  <c:v>446</c:v>
                </c:pt>
                <c:pt idx="1">
                  <c:v>168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A-4F58-877D-6D19AC4CD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84201856"/>
        <c:axId val="84203392"/>
        <c:axId val="0"/>
      </c:bar3DChart>
      <c:catAx>
        <c:axId val="84201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4203392"/>
        <c:crosses val="autoZero"/>
        <c:auto val="1"/>
        <c:lblAlgn val="ctr"/>
        <c:lblOffset val="100"/>
        <c:noMultiLvlLbl val="0"/>
      </c:catAx>
      <c:valAx>
        <c:axId val="842033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42018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v>Количество</c:v>
          </c:tx>
          <c:invertIfNegative val="0"/>
          <c:cat>
            <c:strRef>
              <c:f>соотношение!$J$314:$L$314</c:f>
              <c:strCache>
                <c:ptCount val="3"/>
                <c:pt idx="0">
                  <c:v>Общее число зарегистрировавшихся</c:v>
                </c:pt>
                <c:pt idx="1">
                  <c:v>Общее число участников отборочного этапа</c:v>
                </c:pt>
                <c:pt idx="2">
                  <c:v>Общее число участников заключительного этапа</c:v>
                </c:pt>
              </c:strCache>
            </c:strRef>
          </c:cat>
          <c:val>
            <c:numRef>
              <c:f>соотношение!$J$315:$L$315</c:f>
              <c:numCache>
                <c:formatCode>General</c:formatCode>
                <c:ptCount val="3"/>
                <c:pt idx="0">
                  <c:v>598</c:v>
                </c:pt>
                <c:pt idx="1">
                  <c:v>520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50-4BC3-9692-0B441D37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pyramid"/>
        <c:axId val="89009536"/>
        <c:axId val="89011328"/>
        <c:axId val="0"/>
      </c:bar3DChart>
      <c:catAx>
        <c:axId val="89009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9011328"/>
        <c:crosses val="autoZero"/>
        <c:auto val="1"/>
        <c:lblAlgn val="ctr"/>
        <c:lblOffset val="100"/>
        <c:noMultiLvlLbl val="0"/>
      </c:catAx>
      <c:valAx>
        <c:axId val="890113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90095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5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630" y="0"/>
            <a:ext cx="9149630" cy="6847032"/>
            <a:chOff x="-5630" y="0"/>
            <a:chExt cx="9144000" cy="6847032"/>
          </a:xfrm>
        </p:grpSpPr>
        <p:pic>
          <p:nvPicPr>
            <p:cNvPr id="1027" name="Picture 3" descr="F:\МЕДКЛАССЫ\документы для олимпиады\Отчет об Олимпиаде\3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30" y="0"/>
              <a:ext cx="9144000" cy="684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7504" y="116632"/>
              <a:ext cx="1281112" cy="1287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0743"/>
              </p:ext>
            </p:extLst>
          </p:nvPr>
        </p:nvGraphicFramePr>
        <p:xfrm>
          <a:off x="1401330" y="116633"/>
          <a:ext cx="7560840" cy="792088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24000"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Федеральное государственное бюджетное образовательное учреждение высшего образования «Башкирский государственный медицинский университет» Министерства здравоохранения Российской Федерации</a:t>
                      </a:r>
                    </a:p>
                  </a:txBody>
                  <a:tcPr marL="68589" marR="685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9867" y="5673726"/>
            <a:ext cx="761554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проектного управления </a:t>
            </a:r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по развитию образования БГМУ,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заведующий кафедрой нормальной физиологии,</a:t>
            </a:r>
          </a:p>
          <a:p>
            <a:pPr algn="ctr"/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д.м.н., профессор, </a:t>
            </a:r>
            <a:r>
              <a:rPr lang="ru-RU" b="1" dirty="0" err="1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Каюмова</a:t>
            </a:r>
            <a:r>
              <a:rPr lang="ru-RU" b="1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 А.Ф.</a:t>
            </a:r>
          </a:p>
        </p:txBody>
      </p:sp>
      <p:sp>
        <p:nvSpPr>
          <p:cNvPr id="10" name="Прямоугольник 9"/>
          <p:cNvSpPr/>
          <p:nvPr/>
        </p:nvSpPr>
        <p:spPr>
          <a:xfrm rot="21090379">
            <a:off x="295221" y="2090645"/>
            <a:ext cx="84443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 проведении </a:t>
            </a:r>
          </a:p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Всероссийской </a:t>
            </a:r>
            <a:r>
              <a:rPr lang="ru-RU" sz="2400" b="1" dirty="0" err="1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внутривузовской</a:t>
            </a:r>
            <a:r>
              <a:rPr lang="ru-RU" sz="2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многопрофильной олимпиады </a:t>
            </a:r>
            <a:r>
              <a:rPr lang="ru-RU" sz="2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химии, биологии, физике</a:t>
            </a:r>
            <a:endParaRPr lang="ru-RU" sz="2400" b="1" dirty="0">
              <a:ln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обучающихся 10-11 классов</a:t>
            </a:r>
          </a:p>
          <a:p>
            <a:pPr algn="ctr"/>
            <a:r>
              <a:rPr lang="ru-RU" sz="5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«Призвание – медицина»</a:t>
            </a:r>
          </a:p>
        </p:txBody>
      </p:sp>
    </p:spTree>
    <p:extLst>
      <p:ext uri="{BB962C8B-B14F-4D97-AF65-F5344CB8AC3E}">
        <p14:creationId xmlns:p14="http://schemas.microsoft.com/office/powerpoint/2010/main" val="35082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состав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93" y="5157192"/>
            <a:ext cx="1526814" cy="11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ng_lelik: Человечки -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82" y="-36582"/>
            <a:ext cx="1640465" cy="16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33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Российская Федерация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586212" cy="200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5400000">
            <a:off x="2778399" y="1875523"/>
            <a:ext cx="2510223" cy="54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3384059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86096"/>
              </p:ext>
            </p:extLst>
          </p:nvPr>
        </p:nvGraphicFramePr>
        <p:xfrm>
          <a:off x="3993193" y="3418944"/>
          <a:ext cx="4755270" cy="2386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2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4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865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Республика Башкортостан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445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593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Республика Бурятия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Республика Татарстан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Оренбурская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Свердловская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Челябинская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Ярославская область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20475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ng_lelik: Человечки -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52575"/>
            <a:ext cx="1392931" cy="13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727096"/>
            <a:ext cx="5256583" cy="294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 rot="5400000">
            <a:off x="-989477" y="1923221"/>
            <a:ext cx="2510223" cy="54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32040" y="1673294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54859"/>
              </p:ext>
            </p:extLst>
          </p:nvPr>
        </p:nvGraphicFramePr>
        <p:xfrm>
          <a:off x="78663" y="3727051"/>
          <a:ext cx="2880320" cy="2982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7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4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Учебные учреждения Уфы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БЛИ № 3 Стерлитамак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лицей </a:t>
                      </a:r>
                      <a:r>
                        <a:rPr lang="ru-RU" sz="900" u="none" strike="noStrike" dirty="0" err="1">
                          <a:effectLst/>
                        </a:rPr>
                        <a:t>с.Месягутово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МБОУ СОШ </a:t>
                      </a:r>
                      <a:r>
                        <a:rPr lang="ru-RU" sz="900" u="none" strike="noStrike" dirty="0" err="1">
                          <a:effectLst/>
                        </a:rPr>
                        <a:t>с.Ташбулатово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УГБГ им. Ф.Х. Мустафиной школа № 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МОБУ СОШ №3 с.Красноусольский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Республиканский Базовый Медицинский колледж им.  Раднаева Улан-Удэ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"СОШ 18" г. Салават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0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МОБУ "Воздвиженская средняя общеобразовательная школа"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МАОУ Лицей 1  Нефтекамск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МАОУ Лицей п. Лесной Свердловская область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МОАУ "Гимназия №1" Нефтекамск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МБОУ ОК "Перспектива"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МОБУ СОШ 1 с.Бижбуляк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МОБУ СОШ с.Старосубхангулово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МАОУ"Миасская СОШ №20"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37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МАОУ СОШ 2 г. Туймазы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284" y="20112"/>
            <a:ext cx="698505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учебных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учреждений республики и других регионов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00554"/>
              </p:ext>
            </p:extLst>
          </p:nvPr>
        </p:nvGraphicFramePr>
        <p:xfrm>
          <a:off x="4155518" y="2233265"/>
          <a:ext cx="4782790" cy="4417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6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учреждения Уфы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г.Стерлитамак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МАОУ СОШ №1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г.Благовещенск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СОШ№4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п.Иглино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СОШ№3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г.Дюртюли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СОШ №3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г.Салават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СОШ №21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Киргиз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Мияки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СОШ№1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с.Шамонино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МБОУ СОШ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д.Шамякино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 № 3 Стерлитамак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лицей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с.Месягутово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с.Ташбулатово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УГБГ им. Ф.Х. Мустафиной школа № 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МОБУ СОШ №3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с.Красноусольский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"СОШ 18" г. Салават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МОБУ "Воздвиженская средняя общеобразовательная школа"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Лицей 1  Нефтекамск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МОАУ "Гимназия №1" Нефтекамск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ОК "Перспектива"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МОБУ СОШ 1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с.Бижбуляк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МОБУ СОШ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с.Старосубхангулово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МАОУ"Миасская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№20"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СОШ 2 г. Туймазы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4883" y="143690"/>
            <a:ext cx="698505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учебных учреждений проекта «Медицинский класс в уфимской школе»</a:t>
            </a:r>
          </a:p>
        </p:txBody>
      </p:sp>
      <p:sp>
        <p:nvSpPr>
          <p:cNvPr id="4" name="AutoShape 4" descr="Развитие общественного сектора в Краматорске | ZI - Новостной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9"/>
            <a:ext cx="4704682" cy="25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" y="-137994"/>
            <a:ext cx="1499245" cy="11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 rot="5400000">
            <a:off x="-834634" y="1949874"/>
            <a:ext cx="2510223" cy="54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64430"/>
              </p:ext>
            </p:extLst>
          </p:nvPr>
        </p:nvGraphicFramePr>
        <p:xfrm>
          <a:off x="4283968" y="1412776"/>
          <a:ext cx="4406008" cy="244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4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97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Наименование Учебного учреждения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Участники заключительного этапа 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Участники заключительного этапа 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ГБОУ БРГИ №1 имени Рами Гарипова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«Лицей «Содружество» №106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5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Башкирская гимназия 158 имени Мустая Карима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МАОУ ""Лицей""  № 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МАОУ "Гимназия №115"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МАОУ "Центр Образования № 35"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МАОУ «Лицей 46»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МАОУ «Гимназия 16»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Лицей 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"лицей №123"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„ПМ Школа №162„СМАРТ”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</a:t>
                      </a:r>
                      <a:r>
                        <a:rPr lang="ru-RU" sz="800" u="none" strike="noStrike" dirty="0" smtClean="0">
                          <a:effectLst/>
                        </a:rPr>
                        <a:t>Лицей №161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МБОУ СОШ №18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«Лицей № 94»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4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«Гимназия №111»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6150" name="Picture 6" descr="человечки для презентаций на прозрачном фоне: 18 тыс изображений найде |  человечки | Постил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389956" cy="13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3516208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54563"/>
              </p:ext>
            </p:extLst>
          </p:nvPr>
        </p:nvGraphicFramePr>
        <p:xfrm>
          <a:off x="35496" y="3933056"/>
          <a:ext cx="9023666" cy="2650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9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8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Учебного учреждения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заключительного этапа 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заключительного этапа 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заключительного этапа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БРГИ №1 имени Рами Гарипова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«Лицей «Содружество» №106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Башкирская гимназия 158 имени Мустая Карима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""Лицей""  № 42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"Гимназия №115"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"Центр Образования № 35"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«Лицей 46»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«Гимназия 16»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Лицей 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""Лицей""  № 1 г. Нефтекамск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""Гимназия""  № 1 г. Нефтекамск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3" marR="6273" marT="627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5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3"/>
            <a:ext cx="2879165" cy="17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724" y="260648"/>
            <a:ext cx="7356251" cy="119707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Соотношение числа зарегистрировавшихся участников и участников отборочного и заключительного этапов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55976" y="2060848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088027"/>
              </p:ext>
            </p:extLst>
          </p:nvPr>
        </p:nvGraphicFramePr>
        <p:xfrm>
          <a:off x="0" y="4005064"/>
          <a:ext cx="3635896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122" name="Picture 2" descr="человечки для презентаций на прозрачном фоне: 18 тыс изображений найде |  человечки | Постил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92" y="5533148"/>
            <a:ext cx="2109695" cy="13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853899"/>
              </p:ext>
            </p:extLst>
          </p:nvPr>
        </p:nvGraphicFramePr>
        <p:xfrm>
          <a:off x="3541893" y="2636912"/>
          <a:ext cx="5422595" cy="289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 rot="5400000">
            <a:off x="2012282" y="2798684"/>
            <a:ext cx="2510223" cy="54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3690"/>
            <a:ext cx="7356251" cy="6123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заключительного этапа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" y="1196752"/>
            <a:ext cx="9044082" cy="45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6948264" y="4431964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-108520" y="-171400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60" y="188640"/>
            <a:ext cx="7356251" cy="6123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9452"/>
            <a:ext cx="8496944" cy="594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-76382" y="620688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7120664" y="4326874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ДКЛАССЫ\документы для олимпиады\Отчет об Олимпиаде\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"/>
            <a:ext cx="9144000" cy="68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1044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2023 году Олимпиада проводилась традиционно по трем  предметам:</a:t>
            </a:r>
          </a:p>
          <a:p>
            <a:pPr marL="0" indent="0" algn="ctr">
              <a:buNone/>
            </a:pPr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Химия, биология, физика</a:t>
            </a:r>
          </a:p>
          <a:p>
            <a:pPr algn="just"/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Стартовала с 12 февраля</a:t>
            </a:r>
          </a:p>
          <a:p>
            <a:pPr algn="just"/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Задания отборочного этапа выполняются в </a:t>
            </a:r>
            <a:r>
              <a:rPr lang="en-US" sz="2800" b="1" i="1" dirty="0" smtClean="0">
                <a:ln w="31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– формате на платформе </a:t>
            </a:r>
            <a:r>
              <a:rPr lang="en-US" sz="2800" i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Microsoft Teams</a:t>
            </a:r>
            <a:endParaRPr lang="ru-RU" sz="2800" i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Заключительный этап –очный </a:t>
            </a:r>
          </a:p>
          <a:p>
            <a:pPr algn="just"/>
            <a:r>
              <a:rPr lang="ru-RU" sz="28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Подведение итогов к 26 апреля</a:t>
            </a:r>
          </a:p>
        </p:txBody>
      </p:sp>
    </p:spTree>
    <p:extLst>
      <p:ext uri="{BB962C8B-B14F-4D97-AF65-F5344CB8AC3E}">
        <p14:creationId xmlns:p14="http://schemas.microsoft.com/office/powerpoint/2010/main" val="32944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ДКЛАССЫ\документы для олимпиады\Отчет об Олимпиаде\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"/>
            <a:ext cx="9144000" cy="68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281475" cy="56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395536" y="4221088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43" y="548680"/>
            <a:ext cx="3730551" cy="42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ДКЛАССЫ\документы для олимпиады\Отчет об Олимпиаде\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"/>
            <a:ext cx="9144000" cy="68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Отборочный этап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Тестирующая система отборочного этапа с автоматической проверкой заданий позволяет</a:t>
            </a:r>
          </a:p>
          <a:p>
            <a:pPr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Ускорить процесс проведения и подведение итогов</a:t>
            </a:r>
          </a:p>
          <a:p>
            <a:pPr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Упростить анализ большого объема данных</a:t>
            </a:r>
          </a:p>
          <a:p>
            <a:pPr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Обеспечить доступность результатов по завершению этапа</a:t>
            </a:r>
          </a:p>
          <a:p>
            <a:pPr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Участвовать большему количеству претендентов</a:t>
            </a:r>
          </a:p>
          <a:p>
            <a:pPr algn="just"/>
            <a:endParaRPr lang="ru-RU" sz="2500" dirty="0" smtClean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ru-RU" sz="2500" dirty="0" smtClean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100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998082" y="3789040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ДКЛАССЫ\документы для олимпиады\Отчет об Олимпиаде\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7"/>
            <a:ext cx="9144000" cy="68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Участие в заключительном этапе Олимпиады обеспечивает:</a:t>
            </a:r>
          </a:p>
          <a:p>
            <a:pPr marL="0" indent="0"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Более полную оценку освоения учебной программы по дисциплинам химия, биология, физика</a:t>
            </a:r>
          </a:p>
          <a:p>
            <a:pPr marL="0" indent="0"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Более углубленное изучение предметов Олимпиады, на уровне студентов 1-2 курса</a:t>
            </a:r>
          </a:p>
          <a:p>
            <a:pPr marL="0" indent="0" algn="just"/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 случае победы финансовую поддержку со стороны администрации </a:t>
            </a:r>
            <a:r>
              <a:rPr lang="ru-RU" sz="2400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БашГМУ</a:t>
            </a:r>
            <a:r>
              <a:rPr lang="ru-RU" sz="2400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endParaRPr lang="en-US" sz="2400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800100" lvl="2" indent="0" algn="just"/>
            <a:r>
              <a:rPr lang="en-US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 2022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согласно новым правилам приема, победители и призеры Олимпиады получают в зачет индивидуальных достижений 3 балла к сумме набранных по результатам </a:t>
            </a:r>
            <a:r>
              <a:rPr lang="ru-RU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endParaRPr lang="ru-RU" sz="2400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500" dirty="0" smtClean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ru-RU" sz="2500" dirty="0" smtClean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100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7685226" y="5157191"/>
            <a:ext cx="1353931" cy="16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446"/>
            <a:ext cx="99175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сравнение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5826"/>
            <a:ext cx="16575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с человечками для презентации (35 фото) | Powerpoint animation,  Sculpture lessons, Stick 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91"/>
            <a:ext cx="1584176" cy="17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82519" y="1039078"/>
            <a:ext cx="6714613" cy="1303595"/>
            <a:chOff x="1331640" y="901269"/>
            <a:chExt cx="7506701" cy="1505629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331640" y="901269"/>
              <a:ext cx="3610744" cy="634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Олимпиады -2021, 2022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5227597" y="1772816"/>
              <a:ext cx="3610744" cy="634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Олимпиада -2023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427984" y="1423836"/>
              <a:ext cx="1378496" cy="3489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VS</a:t>
              </a:r>
              <a:endParaRPr lang="ru-RU" sz="6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Sakkal Majalla" pitchFamily="2" charset="-78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00671"/>
              </p:ext>
            </p:extLst>
          </p:nvPr>
        </p:nvGraphicFramePr>
        <p:xfrm>
          <a:off x="104161" y="3212976"/>
          <a:ext cx="8964488" cy="1973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6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проведения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зарегистрировавшихся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отборочного этапа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заключительного этапа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(балл)</a:t>
                      </a:r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Призвание-медицина 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59/100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Призвание-медицина 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87,2/100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Призвание-медицина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96,6/100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26" marR="5726" marT="5726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76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564904"/>
            <a:ext cx="7055520" cy="4114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возрастной состав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Региональный состав: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а) по республике Башкортостан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б) по РФ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учебных учреждений республики и других регионов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учебных учреждений проекта «Медицинский класс в уфимской школе»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Соотношение числа зарегистрировавшихся участников и участников отборочного и заключительного этапов</a:t>
            </a:r>
          </a:p>
          <a:p>
            <a:endParaRPr lang="ru-RU" dirty="0"/>
          </a:p>
        </p:txBody>
      </p:sp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18" y="716149"/>
            <a:ext cx="16575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с человечками для презентации (35 фото) | Powerpoint animation,  Sculpture lessons, Stick 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068960"/>
            <a:ext cx="26630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017605" y="936277"/>
            <a:ext cx="6714613" cy="1303595"/>
            <a:chOff x="1331640" y="901269"/>
            <a:chExt cx="7506701" cy="1505629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331640" y="901269"/>
              <a:ext cx="3610744" cy="634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Олимпиады -2021,2022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5227597" y="1772816"/>
              <a:ext cx="3610744" cy="6340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b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Олимпиада -2023</a:t>
              </a:r>
              <a:endParaRPr lang="ru-RU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427984" y="1423836"/>
              <a:ext cx="1378496" cy="3489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VS</a:t>
              </a:r>
              <a:endParaRPr lang="ru-RU" sz="6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Sakkal Majalla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2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2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63983"/>
            <a:ext cx="6861448" cy="816745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возрастной состав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5400000">
            <a:off x="5630004" y="1931593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0886" y="3068960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28" y="908721"/>
            <a:ext cx="2431665" cy="159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" y="908720"/>
            <a:ext cx="184314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20475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ittle men for the presentations on a transparent background: 18 thousand  images are found in Yandex. Pictures | человечки | Postil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976" y="4431964"/>
            <a:ext cx="2434072" cy="24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80729"/>
              </p:ext>
            </p:extLst>
          </p:nvPr>
        </p:nvGraphicFramePr>
        <p:xfrm>
          <a:off x="1619672" y="3645024"/>
          <a:ext cx="547260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-2022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-2023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86816"/>
              </p:ext>
            </p:extLst>
          </p:nvPr>
        </p:nvGraphicFramePr>
        <p:xfrm>
          <a:off x="1619672" y="5013176"/>
          <a:ext cx="554461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Олимпиады -2021,2022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-2023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класс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4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6998156" y="4431964"/>
            <a:ext cx="2018885" cy="2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92621"/>
              </p:ext>
            </p:extLst>
          </p:nvPr>
        </p:nvGraphicFramePr>
        <p:xfrm>
          <a:off x="4427985" y="908720"/>
          <a:ext cx="2448271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1462" y="24956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50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ДКЛАССЫ\документы для олимпиады\Отчет об Олимпиаде\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723"/>
            <a:ext cx="6120680" cy="6007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состав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человечки белый фон дольки HD обои для ноутбу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02" y="-120588"/>
            <a:ext cx="20475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ng_lelik: Человечки -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1832302" cy="180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785336"/>
            <a:ext cx="3897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республика Башкортостан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9178" y="4248155"/>
            <a:ext cx="3229747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Олимпиада -2023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8639"/>
            <a:ext cx="3828273" cy="2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36156"/>
              </p:ext>
            </p:extLst>
          </p:nvPr>
        </p:nvGraphicFramePr>
        <p:xfrm>
          <a:off x="4591033" y="1237071"/>
          <a:ext cx="4527697" cy="5538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7789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г. Уфа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468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г. Нефтекамск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г.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Дюртюли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Сибай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Кумертау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Благовещенск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Туймазы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Давлеканово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г. Мелеуз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г. Межгорье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Миякинский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р-н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Абзелиловский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Аскинский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Баймакский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Белорецкий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Бижбулякский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Буздякский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Бурзянский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Гафурийский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Дуванский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Зианчуринский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Ишимбайский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Кармаскалинский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Стерлитамакский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Татышлинский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Уфимский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Шаранский р-н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 rot="5400000">
            <a:off x="2641756" y="1938302"/>
            <a:ext cx="2393260" cy="54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Олимпиады -2021,2022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1114</Words>
  <Application>Microsoft Office PowerPoint</Application>
  <PresentationFormat>Экран (4:3)</PresentationFormat>
  <Paragraphs>446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Организационный момент</vt:lpstr>
      <vt:lpstr>Презентация PowerPoint</vt:lpstr>
      <vt:lpstr>Отборочный этап</vt:lpstr>
      <vt:lpstr>Заключительный этап</vt:lpstr>
      <vt:lpstr>Общее сравнение</vt:lpstr>
      <vt:lpstr>Сравнительный анализ</vt:lpstr>
      <vt:lpstr>Гендерный и возрастной состав</vt:lpstr>
      <vt:lpstr>Региональный состав</vt:lpstr>
      <vt:lpstr>Региональный состав</vt:lpstr>
      <vt:lpstr>Участие учебных учреждений республики и других регионов</vt:lpstr>
      <vt:lpstr>Участие учебных учреждений проекта «Медицинский класс в уфимской школе»</vt:lpstr>
      <vt:lpstr>Соотношение числа зарегистрировавшихся участников и участников отборочного и заключительного этапов</vt:lpstr>
      <vt:lpstr>Результаты заключительного этапа</vt:lpstr>
      <vt:lpstr>Победители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Всероссийской внутривузовской олимпиады для обучающихся  10-11 классов  «Призвание-медицина»</dc:title>
  <dc:creator>Мельников Александр Сергеевич</dc:creator>
  <cp:lastModifiedBy>user-bgmu</cp:lastModifiedBy>
  <cp:revision>71</cp:revision>
  <dcterms:created xsi:type="dcterms:W3CDTF">2021-04-20T11:13:19Z</dcterms:created>
  <dcterms:modified xsi:type="dcterms:W3CDTF">2023-04-24T06:42:13Z</dcterms:modified>
</cp:coreProperties>
</file>