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70" r:id="rId2"/>
    <p:sldId id="290" r:id="rId3"/>
    <p:sldId id="375" r:id="rId4"/>
    <p:sldId id="352" r:id="rId5"/>
    <p:sldId id="351" r:id="rId6"/>
    <p:sldId id="337" r:id="rId7"/>
    <p:sldId id="339" r:id="rId8"/>
    <p:sldId id="329" r:id="rId9"/>
    <p:sldId id="376" r:id="rId10"/>
    <p:sldId id="895" r:id="rId11"/>
    <p:sldId id="897" r:id="rId12"/>
    <p:sldId id="315" r:id="rId13"/>
    <p:sldId id="350" r:id="rId14"/>
    <p:sldId id="841" r:id="rId15"/>
    <p:sldId id="864" r:id="rId16"/>
    <p:sldId id="892" r:id="rId17"/>
    <p:sldId id="367" r:id="rId18"/>
    <p:sldId id="898" r:id="rId19"/>
    <p:sldId id="293" r:id="rId2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00FF00"/>
    <a:srgbClr val="0000FF"/>
    <a:srgbClr val="FF0000"/>
    <a:srgbClr val="CC0000"/>
    <a:srgbClr val="33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55"/>
    <p:restoredTop sz="94674"/>
  </p:normalViewPr>
  <p:slideViewPr>
    <p:cSldViewPr>
      <p:cViewPr varScale="1">
        <p:scale>
          <a:sx n="100" d="100"/>
          <a:sy n="100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Users\guzel\Documents\&#1043;&#1091;&#1079;&#1077;&#1083;&#1100;\&#1042;&#1045;&#1057;&#1053;&#1040;%20%202018\&#1054;&#1058;&#1063;&#1045;&#1058;%204%20&#1082;&#1074;%202018+%20&#1075;&#1086;&#1076;\1%20&#1088;&#1072;&#1073;&#1086;&#1095;&#1072;&#1103;%20&#1090;&#1072;&#1073;&#1083;&#1080;&#1094;&#1072;%20(07.07.18)-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ers\guzel\Documents\&#1043;&#1091;&#1079;&#1077;&#1083;&#1100;\&#1042;&#1045;&#1057;&#1053;&#1040;%20%202018\&#1054;&#1058;&#1063;&#1045;&#1058;%204%20&#1082;&#1074;%202018+%20&#1075;&#1086;&#1076;\3.%20&#1056;&#1080;&#1089;&#1091;&#1085;&#1082;&#1080;%201%20&#1087;&#1075;&#1086;&#1076;&#1080;&#1077;%20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guzel\Documents\&#1043;&#1091;&#1079;&#1077;&#1083;&#1100;\&#1042;&#1045;&#1057;&#1053;&#1040;%20%202018\&#1054;&#1058;&#1063;&#1045;&#1058;%204%20&#1082;&#1074;%202018+%20&#1075;&#1086;&#1076;\3.%20&#1056;&#1080;&#1089;&#1091;&#1085;&#1082;&#1080;%201%20&#1087;&#1075;&#1086;&#1076;&#1080;&#1077;%202018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Users\guzel\Documents\&#1043;&#1091;&#1079;&#1077;&#1083;&#1100;\&#1042;&#1045;&#1057;&#1053;&#1040;%20%202018\&#1054;&#1058;&#1063;&#1045;&#1058;%204%20&#1082;&#1074;%202018+%20&#1075;&#1086;&#1076;\3.%20&#1056;&#1080;&#1089;&#1091;&#1085;&#1082;&#1080;%201%20&#1087;&#1075;&#1086;&#1076;&#1080;&#1077;%202018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Word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Word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ir:Documents:&#1043;&#1091;&#1079;&#1077;&#1083;&#1100;:&#1042;&#1045;&#1057;&#1053;&#1040;%20%202018:&#1054;&#1058;&#1063;&#1045;&#1058;%201%20&#1082;&#1074;%202018:1.%20&#1054;&#1058;&#1063;&#1045;&#1058;%201%20&#1082;&#1074;%202018%20&#1054;&#1058;%2017%20&#1040;&#1055;&#1056;&#1045;&#1051;&#1071;%20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Users\guzel\Documents\&#1043;&#1091;&#1079;&#1077;&#1083;&#1100;\&#1042;&#1045;&#1057;&#1053;&#1040;%20%202018\&#1054;&#1058;&#1063;&#1045;&#1058;%202%20&#1082;&#1074;%20&#1080;%201%20&#1087;&#1075;&#1086;&#1076;&#1080;&#1077;%202018%20\0.%20&#1054;&#1058;&#1063;&#1045;&#1058;%201%20&#1082;&#1074;%202018%20&#1054;&#1058;%2017%20&#1040;&#1055;&#1056;&#1045;&#1051;&#1071;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638162371355565"/>
          <c:y val="0.10412510316857335"/>
          <c:w val="0.53611111111111109"/>
          <c:h val="0.89351851851851849"/>
        </c:manualLayout>
      </c:layout>
      <c:pieChart>
        <c:varyColors val="1"/>
        <c:ser>
          <c:idx val="0"/>
          <c:order val="0"/>
          <c:spPr>
            <a:solidFill>
              <a:srgbClr val="C0504D"/>
            </a:solidFill>
          </c:spPr>
          <c:explosion val="24"/>
          <c:dPt>
            <c:idx val="0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884-CF45-94BC-58F843248744}"/>
              </c:ext>
            </c:extLst>
          </c:dPt>
          <c:dPt>
            <c:idx val="1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5884-CF45-94BC-58F843248744}"/>
              </c:ext>
            </c:extLst>
          </c:dPt>
          <c:dLbls>
            <c:dLbl>
              <c:idx val="0"/>
              <c:layout>
                <c:manualLayout>
                  <c:x val="-0.17431098549628499"/>
                  <c:y val="0.113923482299513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ТО</a:t>
                    </a:r>
                    <a:r>
                      <a:rPr lang="ru-RU" b="1" dirty="0"/>
                      <a:t>
40%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84-CF45-94BC-58F843248744}"/>
                </c:ext>
              </c:extLst>
            </c:dLbl>
            <c:dLbl>
              <c:idx val="1"/>
              <c:layout>
                <c:manualLayout>
                  <c:x val="0.17315496500437447"/>
                  <c:y val="-0.1393959609215514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НМО
60%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84-CF45-94BC-58F843248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PowerPoint]Лист1'!$A$12:$A$13</c:f>
              <c:strCache>
                <c:ptCount val="2"/>
                <c:pt idx="0">
                  <c:v>Традиционное обучение</c:v>
                </c:pt>
                <c:pt idx="1">
                  <c:v>НМО</c:v>
                </c:pt>
              </c:strCache>
            </c:strRef>
          </c:cat>
          <c:val>
            <c:numRef>
              <c:f>'[Диаграмма в Microsoft PowerPoint]Лист1'!$B$12:$B$13</c:f>
              <c:numCache>
                <c:formatCode>General</c:formatCode>
                <c:ptCount val="2"/>
                <c:pt idx="0">
                  <c:v>2724</c:v>
                </c:pt>
                <c:pt idx="1">
                  <c:v>4087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884-CF45-94BC-58F84324874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1F-E34C-8BFD-E2D8F01ECE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71F-E34C-8BFD-E2D8F01ECE94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aseline="0" dirty="0">
                        <a:solidFill>
                          <a:schemeClr val="bg1"/>
                        </a:solidFill>
                      </a:rPr>
                      <a:t>Бюджетная основа
</a:t>
                    </a:r>
                    <a:fld id="{C52BAD2E-0023-3646-B74E-26C84ED2ACA7}" type="PERCENTAGE">
                      <a:rPr lang="en-US" sz="1400" baseline="0">
                        <a:solidFill>
                          <a:schemeClr val="bg1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71F-E34C-8BFD-E2D8F01ECE94}"/>
                </c:ext>
              </c:extLst>
            </c:dLbl>
            <c:dLbl>
              <c:idx val="1"/>
              <c:layout>
                <c:manualLayout>
                  <c:x val="0.17962971091173954"/>
                  <c:y val="-0.31459401815810945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chemeClr val="bg1"/>
                        </a:solidFill>
                      </a:rPr>
                      <a:t>Внебюджетная основа
</a:t>
                    </a:r>
                    <a:fld id="{EABD6FC6-BEE7-4B4B-A7D5-A59EC2085C3D}" type="PERCENTAGE">
                      <a:rPr lang="en-US" sz="1400" baseline="0">
                        <a:solidFill>
                          <a:schemeClr val="bg1"/>
                        </a:solidFill>
                      </a:rPr>
                      <a:pPr/>
                      <a:t>[ПРОЦЕНТ]</a:t>
                    </a:fld>
                    <a:endParaRPr lang="ru-RU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071439670811616"/>
                      <c:h val="0.287464383036317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71F-E34C-8BFD-E2D8F01ECE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Лист3!$A$4:$A$5</c:f>
              <c:strCache>
                <c:ptCount val="2"/>
                <c:pt idx="0">
                  <c:v>бюджетная основа</c:v>
                </c:pt>
                <c:pt idx="1">
                  <c:v>внебюджентая основа</c:v>
                </c:pt>
              </c:strCache>
            </c:strRef>
          </c:cat>
          <c:val>
            <c:numRef>
              <c:f>Лист3!$B$4:$B$5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1F-E34C-8BFD-E2D8F01ECE9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Выполнение плана подготовки слушателей </a:t>
            </a:r>
            <a:br>
              <a:rPr lang="ru-RU"/>
            </a:br>
            <a:r>
              <a:rPr lang="ru-RU"/>
              <a:t>на кафедрах в 2018г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Лист2!$C$3</c:f>
              <c:strCache>
                <c:ptCount val="1"/>
                <c:pt idx="0">
                  <c:v>фактич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Лист2!$B$4:$B$13</c:f>
              <c:strCache>
                <c:ptCount val="10"/>
                <c:pt idx="0">
                  <c:v>Акуш и гинек</c:v>
                </c:pt>
                <c:pt idx="1">
                  <c:v>Анес и реанимат</c:v>
                </c:pt>
                <c:pt idx="2">
                  <c:v>Мед реаб, физ тер</c:v>
                </c:pt>
                <c:pt idx="3">
                  <c:v>Дермат</c:v>
                </c:pt>
                <c:pt idx="4">
                  <c:v>Инфек бол</c:v>
                </c:pt>
                <c:pt idx="5">
                  <c:v>клинич кард</c:v>
                </c:pt>
                <c:pt idx="6">
                  <c:v>КЛД</c:v>
                </c:pt>
                <c:pt idx="7">
                  <c:v>ЛД и ЛТ</c:v>
                </c:pt>
                <c:pt idx="8">
                  <c:v>ЛОР</c:v>
                </c:pt>
                <c:pt idx="9">
                  <c:v>Гигиен и МПД</c:v>
                </c:pt>
              </c:strCache>
            </c:strRef>
          </c:cat>
          <c:val>
            <c:numRef>
              <c:f>Лист2!$C$4:$C$13</c:f>
              <c:numCache>
                <c:formatCode>General</c:formatCode>
                <c:ptCount val="10"/>
                <c:pt idx="0">
                  <c:v>17280</c:v>
                </c:pt>
                <c:pt idx="1">
                  <c:v>14976</c:v>
                </c:pt>
                <c:pt idx="2">
                  <c:v>26280</c:v>
                </c:pt>
                <c:pt idx="3">
                  <c:v>5904</c:v>
                </c:pt>
                <c:pt idx="4">
                  <c:v>8490</c:v>
                </c:pt>
                <c:pt idx="5">
                  <c:v>39499</c:v>
                </c:pt>
                <c:pt idx="6">
                  <c:v>28699</c:v>
                </c:pt>
                <c:pt idx="7">
                  <c:v>31030</c:v>
                </c:pt>
                <c:pt idx="8">
                  <c:v>5759</c:v>
                </c:pt>
                <c:pt idx="9">
                  <c:v>20328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F1-3A4F-B3C0-827B21C6E47C}"/>
            </c:ext>
          </c:extLst>
        </c:ser>
        <c:ser>
          <c:idx val="1"/>
          <c:order val="1"/>
          <c:tx>
            <c:strRef>
              <c:f>Лист2!$D$3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Лист2!$B$4:$B$13</c:f>
              <c:strCache>
                <c:ptCount val="10"/>
                <c:pt idx="0">
                  <c:v>Акуш и гинек</c:v>
                </c:pt>
                <c:pt idx="1">
                  <c:v>Анес и реанимат</c:v>
                </c:pt>
                <c:pt idx="2">
                  <c:v>Мед реаб, физ тер</c:v>
                </c:pt>
                <c:pt idx="3">
                  <c:v>Дермат</c:v>
                </c:pt>
                <c:pt idx="4">
                  <c:v>Инфек бол</c:v>
                </c:pt>
                <c:pt idx="5">
                  <c:v>клинич кард</c:v>
                </c:pt>
                <c:pt idx="6">
                  <c:v>КЛД</c:v>
                </c:pt>
                <c:pt idx="7">
                  <c:v>ЛД и ЛТ</c:v>
                </c:pt>
                <c:pt idx="8">
                  <c:v>ЛОР</c:v>
                </c:pt>
                <c:pt idx="9">
                  <c:v>Гигиен и МПД</c:v>
                </c:pt>
              </c:strCache>
            </c:strRef>
          </c:cat>
          <c:val>
            <c:numRef>
              <c:f>Лист2!$D$4:$D$13</c:f>
              <c:numCache>
                <c:formatCode>General</c:formatCode>
                <c:ptCount val="10"/>
                <c:pt idx="0">
                  <c:v>17280</c:v>
                </c:pt>
                <c:pt idx="1">
                  <c:v>14976</c:v>
                </c:pt>
                <c:pt idx="2">
                  <c:v>26280</c:v>
                </c:pt>
                <c:pt idx="3">
                  <c:v>5904</c:v>
                </c:pt>
                <c:pt idx="4">
                  <c:v>8352</c:v>
                </c:pt>
                <c:pt idx="5">
                  <c:v>39024</c:v>
                </c:pt>
                <c:pt idx="6">
                  <c:v>28632</c:v>
                </c:pt>
                <c:pt idx="7">
                  <c:v>30096</c:v>
                </c:pt>
                <c:pt idx="8">
                  <c:v>5760</c:v>
                </c:pt>
                <c:pt idx="9">
                  <c:v>20328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F1-3A4F-B3C0-827B21C6E47C}"/>
            </c:ext>
          </c:extLst>
        </c:ser>
        <c:ser>
          <c:idx val="3"/>
          <c:order val="3"/>
          <c:tx>
            <c:strRef>
              <c:f>Лист2!$F$3</c:f>
              <c:strCache>
                <c:ptCount val="1"/>
                <c:pt idx="0">
                  <c:v>нагрузка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Лист2!$B$4:$B$13</c:f>
              <c:strCache>
                <c:ptCount val="10"/>
                <c:pt idx="0">
                  <c:v>Акуш и гинек</c:v>
                </c:pt>
                <c:pt idx="1">
                  <c:v>Анес и реанимат</c:v>
                </c:pt>
                <c:pt idx="2">
                  <c:v>Мед реаб, физ тер</c:v>
                </c:pt>
                <c:pt idx="3">
                  <c:v>Дермат</c:v>
                </c:pt>
                <c:pt idx="4">
                  <c:v>Инфек бол</c:v>
                </c:pt>
                <c:pt idx="5">
                  <c:v>клинич кард</c:v>
                </c:pt>
                <c:pt idx="6">
                  <c:v>КЛД</c:v>
                </c:pt>
                <c:pt idx="7">
                  <c:v>ЛД и ЛТ</c:v>
                </c:pt>
                <c:pt idx="8">
                  <c:v>ЛОР</c:v>
                </c:pt>
                <c:pt idx="9">
                  <c:v>Гигиен и МПД</c:v>
                </c:pt>
              </c:strCache>
            </c:strRef>
          </c:cat>
          <c:val>
            <c:numRef>
              <c:f>Лист2!$F$4:$F$13</c:f>
              <c:numCache>
                <c:formatCode>General</c:formatCode>
                <c:ptCount val="10"/>
                <c:pt idx="0">
                  <c:v>4</c:v>
                </c:pt>
                <c:pt idx="1">
                  <c:v>5.2</c:v>
                </c:pt>
                <c:pt idx="2">
                  <c:v>6</c:v>
                </c:pt>
                <c:pt idx="3">
                  <c:v>8.1999999999999993</c:v>
                </c:pt>
                <c:pt idx="4">
                  <c:v>6</c:v>
                </c:pt>
                <c:pt idx="5">
                  <c:v>5.4</c:v>
                </c:pt>
                <c:pt idx="6">
                  <c:v>5.4</c:v>
                </c:pt>
                <c:pt idx="7">
                  <c:v>6</c:v>
                </c:pt>
                <c:pt idx="8">
                  <c:v>8</c:v>
                </c:pt>
                <c:pt idx="9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F1-3A4F-B3C0-827B21C6E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876160"/>
        <c:axId val="110877696"/>
      </c:barChart>
      <c:lineChart>
        <c:grouping val="standard"/>
        <c:varyColors val="0"/>
        <c:ser>
          <c:idx val="2"/>
          <c:order val="2"/>
          <c:tx>
            <c:strRef>
              <c:f>Лист2!$E$3</c:f>
              <c:strCache>
                <c:ptCount val="1"/>
                <c:pt idx="0">
                  <c:v> %вып</c:v>
                </c:pt>
              </c:strCache>
            </c:strRef>
          </c:tx>
          <c:marker>
            <c:symbol val="none"/>
          </c:marker>
          <c:cat>
            <c:strRef>
              <c:f>Лист2!$B$4:$B$13</c:f>
              <c:strCache>
                <c:ptCount val="10"/>
                <c:pt idx="0">
                  <c:v>Акуш и гинек</c:v>
                </c:pt>
                <c:pt idx="1">
                  <c:v>Анес и реанимат</c:v>
                </c:pt>
                <c:pt idx="2">
                  <c:v>Мед реаб, физ тер</c:v>
                </c:pt>
                <c:pt idx="3">
                  <c:v>Дермат</c:v>
                </c:pt>
                <c:pt idx="4">
                  <c:v>Инфек бол</c:v>
                </c:pt>
                <c:pt idx="5">
                  <c:v>клинич кард</c:v>
                </c:pt>
                <c:pt idx="6">
                  <c:v>КЛД</c:v>
                </c:pt>
                <c:pt idx="7">
                  <c:v>ЛД и ЛТ</c:v>
                </c:pt>
                <c:pt idx="8">
                  <c:v>ЛОР</c:v>
                </c:pt>
                <c:pt idx="9">
                  <c:v>Гигиен и МПД</c:v>
                </c:pt>
              </c:strCache>
            </c:strRef>
          </c:cat>
          <c:val>
            <c:numRef>
              <c:f>Лист2!$E$4:$E$13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102</c:v>
                </c:pt>
                <c:pt idx="5">
                  <c:v>101</c:v>
                </c:pt>
                <c:pt idx="6">
                  <c:v>100</c:v>
                </c:pt>
                <c:pt idx="7">
                  <c:v>103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F1-3A4F-B3C0-827B21C6E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876160"/>
        <c:axId val="110877696"/>
      </c:lineChart>
      <c:catAx>
        <c:axId val="11087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0877696"/>
        <c:crosses val="autoZero"/>
        <c:auto val="1"/>
        <c:lblAlgn val="ctr"/>
        <c:lblOffset val="100"/>
        <c:noMultiLvlLbl val="0"/>
      </c:catAx>
      <c:valAx>
        <c:axId val="110877696"/>
        <c:scaling>
          <c:orientation val="minMax"/>
          <c:max val="40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087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Выполнение плана подготовки слушателей </a:t>
            </a:r>
            <a:br>
              <a:rPr lang="ru-RU"/>
            </a:br>
            <a:r>
              <a:rPr lang="ru-RU"/>
              <a:t>на кафедрах в 2018г (2)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Лист2!$C$14</c:f>
              <c:strCache>
                <c:ptCount val="1"/>
                <c:pt idx="0">
                  <c:v>фактич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Лист2!$B$15:$B$24</c:f>
              <c:strCache>
                <c:ptCount val="10"/>
                <c:pt idx="0">
                  <c:v>Неврология</c:v>
                </c:pt>
                <c:pt idx="1">
                  <c:v>ОЗ и ОЗ</c:v>
                </c:pt>
                <c:pt idx="2">
                  <c:v>ОЗ и ОЗ курс</c:v>
                </c:pt>
                <c:pt idx="3">
                  <c:v>онкология</c:v>
                </c:pt>
                <c:pt idx="4">
                  <c:v>офтальмо</c:v>
                </c:pt>
                <c:pt idx="5">
                  <c:v>педиатрия</c:v>
                </c:pt>
                <c:pt idx="6">
                  <c:v>пол.тер.</c:v>
                </c:pt>
                <c:pt idx="7">
                  <c:v>псих.нарк</c:v>
                </c:pt>
                <c:pt idx="8">
                  <c:v>психотер</c:v>
                </c:pt>
                <c:pt idx="9">
                  <c:v>СП и МК</c:v>
                </c:pt>
              </c:strCache>
            </c:strRef>
          </c:cat>
          <c:val>
            <c:numRef>
              <c:f>Лист2!$C$15:$C$24</c:f>
              <c:numCache>
                <c:formatCode>General</c:formatCode>
                <c:ptCount val="10"/>
                <c:pt idx="0">
                  <c:v>23060</c:v>
                </c:pt>
                <c:pt idx="1">
                  <c:v>34800</c:v>
                </c:pt>
                <c:pt idx="2">
                  <c:v>6300</c:v>
                </c:pt>
                <c:pt idx="3">
                  <c:v>12900</c:v>
                </c:pt>
                <c:pt idx="4">
                  <c:v>5688</c:v>
                </c:pt>
                <c:pt idx="5">
                  <c:v>29592</c:v>
                </c:pt>
                <c:pt idx="6">
                  <c:v>21816</c:v>
                </c:pt>
                <c:pt idx="7">
                  <c:v>18526</c:v>
                </c:pt>
                <c:pt idx="8">
                  <c:v>7599</c:v>
                </c:pt>
                <c:pt idx="9">
                  <c:v>29376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9B-6948-9F90-854E48158C46}"/>
            </c:ext>
          </c:extLst>
        </c:ser>
        <c:ser>
          <c:idx val="1"/>
          <c:order val="1"/>
          <c:tx>
            <c:strRef>
              <c:f>Лист2!$D$14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53735"/>
            </a:solidFill>
          </c:spPr>
          <c:invertIfNegative val="0"/>
          <c:cat>
            <c:strRef>
              <c:f>Лист2!$B$15:$B$24</c:f>
              <c:strCache>
                <c:ptCount val="10"/>
                <c:pt idx="0">
                  <c:v>Неврология</c:v>
                </c:pt>
                <c:pt idx="1">
                  <c:v>ОЗ и ОЗ</c:v>
                </c:pt>
                <c:pt idx="2">
                  <c:v>ОЗ и ОЗ курс</c:v>
                </c:pt>
                <c:pt idx="3">
                  <c:v>онкология</c:v>
                </c:pt>
                <c:pt idx="4">
                  <c:v>офтальмо</c:v>
                </c:pt>
                <c:pt idx="5">
                  <c:v>педиатрия</c:v>
                </c:pt>
                <c:pt idx="6">
                  <c:v>пол.тер.</c:v>
                </c:pt>
                <c:pt idx="7">
                  <c:v>псих.нарк</c:v>
                </c:pt>
                <c:pt idx="8">
                  <c:v>психотер</c:v>
                </c:pt>
                <c:pt idx="9">
                  <c:v>СП и МК</c:v>
                </c:pt>
              </c:strCache>
            </c:strRef>
          </c:cat>
          <c:val>
            <c:numRef>
              <c:f>Лист2!$D$15:$D$24</c:f>
              <c:numCache>
                <c:formatCode>General</c:formatCode>
                <c:ptCount val="10"/>
                <c:pt idx="0">
                  <c:v>22752</c:v>
                </c:pt>
                <c:pt idx="1">
                  <c:v>34560</c:v>
                </c:pt>
                <c:pt idx="2">
                  <c:v>6264</c:v>
                </c:pt>
                <c:pt idx="3">
                  <c:v>12672</c:v>
                </c:pt>
                <c:pt idx="4">
                  <c:v>5688</c:v>
                </c:pt>
                <c:pt idx="5">
                  <c:v>29592</c:v>
                </c:pt>
                <c:pt idx="6">
                  <c:v>21816</c:v>
                </c:pt>
                <c:pt idx="7">
                  <c:v>18576</c:v>
                </c:pt>
                <c:pt idx="8">
                  <c:v>7193</c:v>
                </c:pt>
                <c:pt idx="9">
                  <c:v>29376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9B-6948-9F90-854E48158C46}"/>
            </c:ext>
          </c:extLst>
        </c:ser>
        <c:ser>
          <c:idx val="3"/>
          <c:order val="3"/>
          <c:tx>
            <c:strRef>
              <c:f>Лист2!$F$14</c:f>
              <c:strCache>
                <c:ptCount val="1"/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Лист2!$B$15:$B$24</c:f>
              <c:strCache>
                <c:ptCount val="10"/>
                <c:pt idx="0">
                  <c:v>Неврология</c:v>
                </c:pt>
                <c:pt idx="1">
                  <c:v>ОЗ и ОЗ</c:v>
                </c:pt>
                <c:pt idx="2">
                  <c:v>ОЗ и ОЗ курс</c:v>
                </c:pt>
                <c:pt idx="3">
                  <c:v>онкология</c:v>
                </c:pt>
                <c:pt idx="4">
                  <c:v>офтальмо</c:v>
                </c:pt>
                <c:pt idx="5">
                  <c:v>педиатрия</c:v>
                </c:pt>
                <c:pt idx="6">
                  <c:v>пол.тер.</c:v>
                </c:pt>
                <c:pt idx="7">
                  <c:v>псих.нарк</c:v>
                </c:pt>
                <c:pt idx="8">
                  <c:v>психотер</c:v>
                </c:pt>
                <c:pt idx="9">
                  <c:v>СП и МК</c:v>
                </c:pt>
              </c:strCache>
            </c:strRef>
          </c:cat>
          <c:val>
            <c:numRef>
              <c:f>Лист2!$F$15:$F$24</c:f>
              <c:numCache>
                <c:formatCode>General</c:formatCode>
                <c:ptCount val="10"/>
                <c:pt idx="0">
                  <c:v>5.2</c:v>
                </c:pt>
                <c:pt idx="1">
                  <c:v>5.2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9B-6948-9F90-854E48158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720896"/>
        <c:axId val="112726784"/>
      </c:barChart>
      <c:lineChart>
        <c:grouping val="standard"/>
        <c:varyColors val="0"/>
        <c:ser>
          <c:idx val="2"/>
          <c:order val="2"/>
          <c:tx>
            <c:strRef>
              <c:f>Лист2!$E$14</c:f>
              <c:strCache>
                <c:ptCount val="1"/>
                <c:pt idx="0">
                  <c:v> %вып</c:v>
                </c:pt>
              </c:strCache>
            </c:strRef>
          </c:tx>
          <c:marker>
            <c:symbol val="none"/>
          </c:marker>
          <c:cat>
            <c:strRef>
              <c:f>Лист2!$B$15:$B$24</c:f>
              <c:strCache>
                <c:ptCount val="10"/>
                <c:pt idx="0">
                  <c:v>Неврология</c:v>
                </c:pt>
                <c:pt idx="1">
                  <c:v>ОЗ и ОЗ</c:v>
                </c:pt>
                <c:pt idx="2">
                  <c:v>ОЗ и ОЗ курс</c:v>
                </c:pt>
                <c:pt idx="3">
                  <c:v>онкология</c:v>
                </c:pt>
                <c:pt idx="4">
                  <c:v>офтальмо</c:v>
                </c:pt>
                <c:pt idx="5">
                  <c:v>педиатрия</c:v>
                </c:pt>
                <c:pt idx="6">
                  <c:v>пол.тер.</c:v>
                </c:pt>
                <c:pt idx="7">
                  <c:v>псих.нарк</c:v>
                </c:pt>
                <c:pt idx="8">
                  <c:v>психотер</c:v>
                </c:pt>
                <c:pt idx="9">
                  <c:v>СП и МК</c:v>
                </c:pt>
              </c:strCache>
            </c:strRef>
          </c:cat>
          <c:val>
            <c:numRef>
              <c:f>Лист2!$E$15:$E$24</c:f>
              <c:numCache>
                <c:formatCode>General</c:formatCode>
                <c:ptCount val="10"/>
                <c:pt idx="0">
                  <c:v>101</c:v>
                </c:pt>
                <c:pt idx="1">
                  <c:v>101</c:v>
                </c:pt>
                <c:pt idx="2">
                  <c:v>101</c:v>
                </c:pt>
                <c:pt idx="3">
                  <c:v>102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106</c:v>
                </c:pt>
                <c:pt idx="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89B-6948-9F90-854E48158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720896"/>
        <c:axId val="112726784"/>
      </c:lineChart>
      <c:catAx>
        <c:axId val="112720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2726784"/>
        <c:crosses val="autoZero"/>
        <c:auto val="1"/>
        <c:lblAlgn val="ctr"/>
        <c:lblOffset val="100"/>
        <c:noMultiLvlLbl val="0"/>
      </c:catAx>
      <c:valAx>
        <c:axId val="1127267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27208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0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Выполнение плана подготовки слушателей </a:t>
            </a:r>
            <a:br>
              <a:rPr lang="ru-RU"/>
            </a:br>
            <a:r>
              <a:rPr lang="ru-RU"/>
              <a:t>на кафедрах в  2018г (3)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Лист2!$C$25</c:f>
              <c:strCache>
                <c:ptCount val="1"/>
                <c:pt idx="0">
                  <c:v>фактич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Лист2!$B$26:$B$35</c:f>
              <c:strCache>
                <c:ptCount val="10"/>
                <c:pt idx="0">
                  <c:v>Стомат ЧЛХ</c:v>
                </c:pt>
                <c:pt idx="1">
                  <c:v>тер ВОП</c:v>
                </c:pt>
                <c:pt idx="2">
                  <c:v>тер и проф бол</c:v>
                </c:pt>
                <c:pt idx="3">
                  <c:v>тер стом</c:v>
                </c:pt>
                <c:pt idx="4">
                  <c:v>травм орт</c:v>
                </c:pt>
                <c:pt idx="5">
                  <c:v>урология</c:v>
                </c:pt>
                <c:pt idx="6">
                  <c:v>фак пед</c:v>
                </c:pt>
                <c:pt idx="7">
                  <c:v>фармация</c:v>
                </c:pt>
                <c:pt idx="8">
                  <c:v>фтизиатрия</c:v>
                </c:pt>
                <c:pt idx="9">
                  <c:v>хир энд</c:v>
                </c:pt>
              </c:strCache>
            </c:strRef>
          </c:cat>
          <c:val>
            <c:numRef>
              <c:f>Лист2!$C$26:$C$35</c:f>
              <c:numCache>
                <c:formatCode>General</c:formatCode>
                <c:ptCount val="10"/>
                <c:pt idx="0">
                  <c:v>29880</c:v>
                </c:pt>
                <c:pt idx="1">
                  <c:v>35928</c:v>
                </c:pt>
                <c:pt idx="2">
                  <c:v>33010</c:v>
                </c:pt>
                <c:pt idx="3">
                  <c:v>5328</c:v>
                </c:pt>
                <c:pt idx="4">
                  <c:v>7416</c:v>
                </c:pt>
                <c:pt idx="5">
                  <c:v>4320</c:v>
                </c:pt>
                <c:pt idx="6">
                  <c:v>17784</c:v>
                </c:pt>
                <c:pt idx="7">
                  <c:v>31536</c:v>
                </c:pt>
                <c:pt idx="8">
                  <c:v>7632</c:v>
                </c:pt>
                <c:pt idx="9">
                  <c:v>31752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D0-4C41-A856-1FEC23325013}"/>
            </c:ext>
          </c:extLst>
        </c:ser>
        <c:ser>
          <c:idx val="1"/>
          <c:order val="1"/>
          <c:tx>
            <c:strRef>
              <c:f>Лист2!$D$25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53735"/>
            </a:solidFill>
          </c:spPr>
          <c:invertIfNegative val="0"/>
          <c:cat>
            <c:strRef>
              <c:f>Лист2!$B$26:$B$35</c:f>
              <c:strCache>
                <c:ptCount val="10"/>
                <c:pt idx="0">
                  <c:v>Стомат ЧЛХ</c:v>
                </c:pt>
                <c:pt idx="1">
                  <c:v>тер ВОП</c:v>
                </c:pt>
                <c:pt idx="2">
                  <c:v>тер и проф бол</c:v>
                </c:pt>
                <c:pt idx="3">
                  <c:v>тер стом</c:v>
                </c:pt>
                <c:pt idx="4">
                  <c:v>травм орт</c:v>
                </c:pt>
                <c:pt idx="5">
                  <c:v>урология</c:v>
                </c:pt>
                <c:pt idx="6">
                  <c:v>фак пед</c:v>
                </c:pt>
                <c:pt idx="7">
                  <c:v>фармация</c:v>
                </c:pt>
                <c:pt idx="8">
                  <c:v>фтизиатрия</c:v>
                </c:pt>
                <c:pt idx="9">
                  <c:v>хир энд</c:v>
                </c:pt>
              </c:strCache>
            </c:strRef>
          </c:cat>
          <c:val>
            <c:numRef>
              <c:f>Лист2!$D$26:$D$35</c:f>
              <c:numCache>
                <c:formatCode>General</c:formatCode>
                <c:ptCount val="10"/>
                <c:pt idx="0">
                  <c:v>29880</c:v>
                </c:pt>
                <c:pt idx="1">
                  <c:v>35928</c:v>
                </c:pt>
                <c:pt idx="2">
                  <c:v>32033</c:v>
                </c:pt>
                <c:pt idx="3">
                  <c:v>5328</c:v>
                </c:pt>
                <c:pt idx="4">
                  <c:v>7416</c:v>
                </c:pt>
                <c:pt idx="5">
                  <c:v>4320</c:v>
                </c:pt>
                <c:pt idx="6">
                  <c:v>17784</c:v>
                </c:pt>
                <c:pt idx="7">
                  <c:v>31536</c:v>
                </c:pt>
                <c:pt idx="8">
                  <c:v>7632</c:v>
                </c:pt>
                <c:pt idx="9">
                  <c:v>31752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D0-4C41-A856-1FEC23325013}"/>
            </c:ext>
          </c:extLst>
        </c:ser>
        <c:ser>
          <c:idx val="3"/>
          <c:order val="3"/>
          <c:tx>
            <c:strRef>
              <c:f>Лист2!$F$25</c:f>
              <c:strCache>
                <c:ptCount val="1"/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Лист2!$B$26:$B$35</c:f>
              <c:strCache>
                <c:ptCount val="10"/>
                <c:pt idx="0">
                  <c:v>Стомат ЧЛХ</c:v>
                </c:pt>
                <c:pt idx="1">
                  <c:v>тер ВОП</c:v>
                </c:pt>
                <c:pt idx="2">
                  <c:v>тер и проф бол</c:v>
                </c:pt>
                <c:pt idx="3">
                  <c:v>тер стом</c:v>
                </c:pt>
                <c:pt idx="4">
                  <c:v>травм орт</c:v>
                </c:pt>
                <c:pt idx="5">
                  <c:v>урология</c:v>
                </c:pt>
                <c:pt idx="6">
                  <c:v>фак пед</c:v>
                </c:pt>
                <c:pt idx="7">
                  <c:v>фармация</c:v>
                </c:pt>
                <c:pt idx="8">
                  <c:v>фтизиатрия</c:v>
                </c:pt>
                <c:pt idx="9">
                  <c:v>хир энд</c:v>
                </c:pt>
              </c:strCache>
            </c:strRef>
          </c:cat>
          <c:val>
            <c:numRef>
              <c:f>Лист2!$F$26:$F$35</c:f>
              <c:numCache>
                <c:formatCode>General</c:formatCode>
                <c:ptCount val="10"/>
                <c:pt idx="0">
                  <c:v>4.3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7</c:v>
                </c:pt>
                <c:pt idx="5">
                  <c:v>5</c:v>
                </c:pt>
                <c:pt idx="6">
                  <c:v>6</c:v>
                </c:pt>
                <c:pt idx="7">
                  <c:v>4</c:v>
                </c:pt>
                <c:pt idx="8">
                  <c:v>5.3</c:v>
                </c:pt>
                <c:pt idx="9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2D0-4C41-A856-1FEC23325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345088"/>
        <c:axId val="112346624"/>
      </c:barChart>
      <c:lineChart>
        <c:grouping val="standard"/>
        <c:varyColors val="0"/>
        <c:ser>
          <c:idx val="2"/>
          <c:order val="2"/>
          <c:tx>
            <c:strRef>
              <c:f>Лист2!$E$25</c:f>
              <c:strCache>
                <c:ptCount val="1"/>
                <c:pt idx="0">
                  <c:v> %вып</c:v>
                </c:pt>
              </c:strCache>
            </c:strRef>
          </c:tx>
          <c:marker>
            <c:symbol val="none"/>
          </c:marker>
          <c:cat>
            <c:strRef>
              <c:f>Лист2!$B$26:$B$35</c:f>
              <c:strCache>
                <c:ptCount val="10"/>
                <c:pt idx="0">
                  <c:v>Стомат ЧЛХ</c:v>
                </c:pt>
                <c:pt idx="1">
                  <c:v>тер ВОП</c:v>
                </c:pt>
                <c:pt idx="2">
                  <c:v>тер и проф бол</c:v>
                </c:pt>
                <c:pt idx="3">
                  <c:v>тер стом</c:v>
                </c:pt>
                <c:pt idx="4">
                  <c:v>травм орт</c:v>
                </c:pt>
                <c:pt idx="5">
                  <c:v>урология</c:v>
                </c:pt>
                <c:pt idx="6">
                  <c:v>фак пед</c:v>
                </c:pt>
                <c:pt idx="7">
                  <c:v>фармация</c:v>
                </c:pt>
                <c:pt idx="8">
                  <c:v>фтизиатрия</c:v>
                </c:pt>
                <c:pt idx="9">
                  <c:v>хир энд</c:v>
                </c:pt>
              </c:strCache>
            </c:strRef>
          </c:cat>
          <c:val>
            <c:numRef>
              <c:f>Лист2!$E$26:$E$35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103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2D0-4C41-A856-1FEC23325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345088"/>
        <c:axId val="112346624"/>
      </c:lineChart>
      <c:catAx>
        <c:axId val="112345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2346624"/>
        <c:crosses val="autoZero"/>
        <c:auto val="1"/>
        <c:lblAlgn val="ctr"/>
        <c:lblOffset val="100"/>
        <c:noMultiLvlLbl val="0"/>
      </c:catAx>
      <c:valAx>
        <c:axId val="1123466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23450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'[Диаграмма в Microsoft Office Word]Лист1'!$M$2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82-5948-940B-39DA4BA7682A}"/>
                </c:ext>
              </c:extLst>
            </c:dLbl>
            <c:dLbl>
              <c:idx val="1"/>
              <c:layout>
                <c:manualLayout>
                  <c:x val="0"/>
                  <c:y val="-3.1493603019354701E-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82-5948-940B-39DA4BA7682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82-5948-940B-39DA4BA7682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82-5948-940B-39DA4BA768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Word]Лист1'!$L$3:$L$6</c:f>
              <c:strCache>
                <c:ptCount val="4"/>
                <c:pt idx="0">
                  <c:v>Неонатология</c:v>
                </c:pt>
                <c:pt idx="1">
                  <c:v>Анестезиология</c:v>
                </c:pt>
                <c:pt idx="2">
                  <c:v>Гинекология</c:v>
                </c:pt>
                <c:pt idx="3">
                  <c:v>Акушерство</c:v>
                </c:pt>
              </c:strCache>
            </c:strRef>
          </c:cat>
          <c:val>
            <c:numRef>
              <c:f>'[Диаграмма в Microsoft Office Word]Лист1'!$M$3:$M$6</c:f>
              <c:numCache>
                <c:formatCode>General</c:formatCode>
                <c:ptCount val="4"/>
                <c:pt idx="0">
                  <c:v>12</c:v>
                </c:pt>
                <c:pt idx="1">
                  <c:v>33</c:v>
                </c:pt>
                <c:pt idx="2">
                  <c:v>32</c:v>
                </c:pt>
                <c:pt idx="3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B82-5948-940B-39DA4BA76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45696"/>
        <c:axId val="112463872"/>
      </c:barChart>
      <c:catAx>
        <c:axId val="1124456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2463872"/>
        <c:crosses val="autoZero"/>
        <c:auto val="1"/>
        <c:lblAlgn val="ctr"/>
        <c:lblOffset val="100"/>
        <c:noMultiLvlLbl val="0"/>
      </c:catAx>
      <c:valAx>
        <c:axId val="112463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24456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32472780802098E-2"/>
          <c:y val="0.191486660212357"/>
          <c:w val="0.87887485881198402"/>
          <c:h val="0.702076092074425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'[Диаграмма в Microsoft Office Word]Лист1'!$L$8</c:f>
              <c:strCache>
                <c:ptCount val="1"/>
                <c:pt idx="0">
                  <c:v>выполнение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B1-7D4B-9FDB-37FA2F75D7B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B1-7D4B-9FDB-37FA2F75D7B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B1-7D4B-9FDB-37FA2F75D7B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B1-7D4B-9FDB-37FA2F75D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Word]Лист1'!$K$9:$K$12</c:f>
              <c:strCache>
                <c:ptCount val="4"/>
                <c:pt idx="0">
                  <c:v>Неонатология</c:v>
                </c:pt>
                <c:pt idx="1">
                  <c:v>Анестезиология</c:v>
                </c:pt>
                <c:pt idx="2">
                  <c:v>Гинекология</c:v>
                </c:pt>
                <c:pt idx="3">
                  <c:v>Акушерство</c:v>
                </c:pt>
              </c:strCache>
            </c:strRef>
          </c:cat>
          <c:val>
            <c:numRef>
              <c:f>'[Диаграмма в Microsoft Office Word]Лист1'!$L$9:$L$12</c:f>
              <c:numCache>
                <c:formatCode>General</c:formatCode>
                <c:ptCount val="4"/>
                <c:pt idx="0">
                  <c:v>17</c:v>
                </c:pt>
                <c:pt idx="1">
                  <c:v>37</c:v>
                </c:pt>
                <c:pt idx="2">
                  <c:v>32</c:v>
                </c:pt>
                <c:pt idx="3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2B1-7D4B-9FDB-37FA2F75D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94464"/>
        <c:axId val="112496000"/>
      </c:barChart>
      <c:catAx>
        <c:axId val="1124944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12496000"/>
        <c:crosses val="autoZero"/>
        <c:auto val="1"/>
        <c:lblAlgn val="ctr"/>
        <c:lblOffset val="100"/>
        <c:noMultiLvlLbl val="0"/>
      </c:catAx>
      <c:valAx>
        <c:axId val="1124960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24944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Лист3!$A$6</c:f>
              <c:strCache>
                <c:ptCount val="1"/>
                <c:pt idx="0">
                  <c:v>ПП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235 000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B5-6044-BD3F-95A8192B9E7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226 800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B5-6044-BD3F-95A8192B9E7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226 800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B5-6044-BD3F-95A8192B9E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Лист3!$B$5:$D$5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Лист3!$B$6:$D$6</c:f>
              <c:numCache>
                <c:formatCode>General</c:formatCode>
                <c:ptCount val="3"/>
                <c:pt idx="0">
                  <c:v>235000</c:v>
                </c:pt>
                <c:pt idx="1">
                  <c:v>226800</c:v>
                </c:pt>
                <c:pt idx="2">
                  <c:v>226800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3B5-6044-BD3F-95A8192B9E7D}"/>
            </c:ext>
          </c:extLst>
        </c:ser>
        <c:ser>
          <c:idx val="1"/>
          <c:order val="1"/>
          <c:tx>
            <c:strRef>
              <c:f>Лист3!$A$7</c:f>
              <c:strCache>
                <c:ptCount val="1"/>
                <c:pt idx="0">
                  <c:v>ПК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660066"/>
                        </a:solidFill>
                      </a:rPr>
                      <a:t>580 320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B5-6044-BD3F-95A8192B9E7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660066"/>
                        </a:solidFill>
                      </a:rPr>
                      <a:t>522 288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B5-6044-BD3F-95A8192B9E7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660066"/>
                        </a:solidFill>
                      </a:rPr>
                      <a:t>365 602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B5-6044-BD3F-95A8192B9E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66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Лист3!$B$5:$D$5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Лист3!$B$7:$D$7</c:f>
              <c:numCache>
                <c:formatCode>General</c:formatCode>
                <c:ptCount val="3"/>
                <c:pt idx="0">
                  <c:v>580320</c:v>
                </c:pt>
                <c:pt idx="1">
                  <c:v>522288</c:v>
                </c:pt>
                <c:pt idx="2">
                  <c:v>365602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3B5-6044-BD3F-95A8192B9E7D}"/>
            </c:ext>
          </c:extLst>
        </c:ser>
        <c:ser>
          <c:idx val="2"/>
          <c:order val="2"/>
          <c:tx>
            <c:strRef>
              <c:f>Лист3!$A$8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815 320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B5-6044-BD3F-95A8192B9E7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749 088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B5-6044-BD3F-95A8192B9E7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592 402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B5-6044-BD3F-95A8192B9E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Лист3!$B$5:$D$5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Лист3!$B$8:$D$8</c:f>
              <c:numCache>
                <c:formatCode>General</c:formatCode>
                <c:ptCount val="3"/>
                <c:pt idx="0">
                  <c:v>815320</c:v>
                </c:pt>
                <c:pt idx="1">
                  <c:v>749088</c:v>
                </c:pt>
                <c:pt idx="2">
                  <c:v>592402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3B5-6044-BD3F-95A8192B9E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12847488"/>
        <c:axId val="112882048"/>
      </c:barChart>
      <c:catAx>
        <c:axId val="11284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882048"/>
        <c:crosses val="autoZero"/>
        <c:auto val="1"/>
        <c:lblAlgn val="ctr"/>
        <c:lblOffset val="100"/>
        <c:noMultiLvlLbl val="0"/>
      </c:catAx>
      <c:valAx>
        <c:axId val="112882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2847488"/>
        <c:crosses val="autoZero"/>
        <c:crossBetween val="between"/>
      </c:valAx>
      <c:spPr>
        <a:solidFill>
          <a:schemeClr val="bg2">
            <a:lumMod val="90000"/>
          </a:schemeClr>
        </a:solidFill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400" b="1">
          <a:solidFill>
            <a:srgbClr val="0000FF"/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Лист3!$A$6</c:f>
              <c:strCache>
                <c:ptCount val="1"/>
                <c:pt idx="0">
                  <c:v>ПП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50800" dir="5400000" algn="ctr" rotWithShape="0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Лист3!$B$5:$E$5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Лист3!$B$6:$E$6</c:f>
              <c:numCache>
                <c:formatCode>General</c:formatCode>
                <c:ptCount val="4"/>
                <c:pt idx="0">
                  <c:v>235000</c:v>
                </c:pt>
                <c:pt idx="1">
                  <c:v>226800</c:v>
                </c:pt>
                <c:pt idx="2">
                  <c:v>226800</c:v>
                </c:pt>
                <c:pt idx="3">
                  <c:v>226800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1A-2F44-94AC-D29F451F3C24}"/>
            </c:ext>
          </c:extLst>
        </c:ser>
        <c:ser>
          <c:idx val="1"/>
          <c:order val="1"/>
          <c:tx>
            <c:strRef>
              <c:f>Лист3!$A$7</c:f>
              <c:strCache>
                <c:ptCount val="1"/>
                <c:pt idx="0">
                  <c:v>ПК</c:v>
                </c:pt>
              </c:strCache>
            </c:strRef>
          </c:tx>
          <c:spPr>
            <a:solidFill>
              <a:srgbClr val="EB5E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7030A0"/>
                    </a:solidFill>
                    <a:effectLst>
                      <a:outerShdw blurRad="50800" dir="5400000" algn="ctr" rotWithShape="0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Лист3!$B$5:$E$5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Лист3!$B$7:$E$7</c:f>
              <c:numCache>
                <c:formatCode>General</c:formatCode>
                <c:ptCount val="4"/>
                <c:pt idx="0">
                  <c:v>580320</c:v>
                </c:pt>
                <c:pt idx="1">
                  <c:v>522288</c:v>
                </c:pt>
                <c:pt idx="2">
                  <c:v>365602</c:v>
                </c:pt>
                <c:pt idx="3">
                  <c:v>232362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1A-2F44-94AC-D29F451F3C24}"/>
            </c:ext>
          </c:extLst>
        </c:ser>
        <c:ser>
          <c:idx val="2"/>
          <c:order val="2"/>
          <c:tx>
            <c:strRef>
              <c:f>Лист3!$A$8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effectLst>
                      <a:outerShdw blurRad="50800" dir="5400000" algn="ctr" rotWithShape="0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Лист3!$B$5:$E$5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Лист3!$B$8:$E$8</c:f>
              <c:numCache>
                <c:formatCode>General</c:formatCode>
                <c:ptCount val="4"/>
                <c:pt idx="0">
                  <c:v>815320</c:v>
                </c:pt>
                <c:pt idx="1">
                  <c:v>749088</c:v>
                </c:pt>
                <c:pt idx="2">
                  <c:v>592402</c:v>
                </c:pt>
                <c:pt idx="3">
                  <c:v>459162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1A-2F44-94AC-D29F451F3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2923776"/>
        <c:axId val="112925312"/>
      </c:barChart>
      <c:catAx>
        <c:axId val="11292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70C0"/>
                </a:solidFill>
                <a:effectLst>
                  <a:outerShdw blurRad="508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925312"/>
        <c:crosses val="autoZero"/>
        <c:auto val="1"/>
        <c:lblAlgn val="ctr"/>
        <c:lblOffset val="100"/>
        <c:noMultiLvlLbl val="0"/>
      </c:catAx>
      <c:valAx>
        <c:axId val="1129253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2923776"/>
        <c:crosses val="autoZero"/>
        <c:crossBetween val="between"/>
      </c:valAx>
      <c:spPr>
        <a:solidFill>
          <a:schemeClr val="bg2">
            <a:lumMod val="90000"/>
          </a:schemeClr>
        </a:solidFill>
        <a:ln w="0">
          <a:solidFill>
            <a:schemeClr val="bg2">
              <a:lumMod val="90000"/>
            </a:schemeClr>
          </a:solidFill>
        </a:ln>
        <a:effectLst>
          <a:outerShdw dir="540000" sx="1000" sy="1000" algn="ctr" rotWithShape="0">
            <a:srgbClr val="000000"/>
          </a:outerShdw>
        </a:effectLst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7030A0"/>
              </a:solidFill>
              <a:effectLst>
                <a:outerShdw blurRad="50800" dir="5400000" algn="ctr" rotWithShape="0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0" cap="flat" cmpd="sng" algn="ctr">
      <a:solidFill>
        <a:schemeClr val="tx1">
          <a:lumMod val="15000"/>
          <a:lumOff val="85000"/>
        </a:schemeClr>
      </a:solidFill>
      <a:round/>
    </a:ln>
    <a:effectLst>
      <a:glow>
        <a:schemeClr val="accent1">
          <a:alpha val="40000"/>
        </a:schemeClr>
      </a:glow>
      <a:outerShdw blurRad="50800" dist="25400" dir="5400000" sx="85000" sy="85000" algn="ctr" rotWithShape="0">
        <a:srgbClr val="000000">
          <a:alpha val="43137"/>
        </a:srgbClr>
      </a:outerShdw>
      <a:softEdge rad="0"/>
    </a:effectLst>
    <a:scene3d>
      <a:camera prst="orthographicFront"/>
      <a:lightRig rig="threePt" dir="t"/>
    </a:scene3d>
    <a:sp3d>
      <a:bevelT w="0"/>
      <a:bevelB w="0"/>
    </a:sp3d>
  </c:spPr>
  <c:txPr>
    <a:bodyPr/>
    <a:lstStyle/>
    <a:p>
      <a:pPr>
        <a:defRPr sz="2400" b="1">
          <a:effectLst>
            <a:outerShdw blurRad="50800" dir="5400000" algn="ctr" rotWithShape="0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0.79679</cdr:x>
      <cdr:y>0.01111</cdr:y>
    </cdr:from>
    <cdr:to>
      <cdr:x>0.98374</cdr:x>
      <cdr:y>0.18608</cdr:y>
    </cdr:to>
    <cdr:sp macro="" textlink="">
      <cdr:nvSpPr>
        <cdr:cNvPr id="2" name="Блок-схема: альтернативный процесс 1">
          <a:extLst xmlns:a="http://schemas.openxmlformats.org/drawingml/2006/main">
            <a:ext uri="{FF2B5EF4-FFF2-40B4-BE49-F238E27FC236}">
              <a16:creationId xmlns:a16="http://schemas.microsoft.com/office/drawing/2014/main" xmlns="" id="{CB1BBD5C-8DF5-D84D-8DE5-4CE620C6DE66}"/>
            </a:ext>
          </a:extLst>
        </cdr:cNvPr>
        <cdr:cNvSpPr/>
      </cdr:nvSpPr>
      <cdr:spPr>
        <a:xfrm xmlns:a="http://schemas.openxmlformats.org/drawingml/2006/main">
          <a:off x="7057185" y="72008"/>
          <a:ext cx="1655781" cy="1133954"/>
        </a:xfrm>
        <a:prstGeom xmlns:a="http://schemas.openxmlformats.org/drawingml/2006/main" prst="flowChartAlternateProcess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buFontTx/>
            <a:buNone/>
            <a:defRPr/>
          </a:pPr>
          <a:r>
            <a:rPr lang="ru-RU" sz="3200" b="1" dirty="0"/>
            <a:t>101</a:t>
          </a:r>
          <a:r>
            <a:rPr lang="en-US" sz="3200" b="1" dirty="0"/>
            <a:t>%</a:t>
          </a:r>
          <a:endParaRPr lang="ru-RU" sz="3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0.77005</cdr:x>
      <cdr:y>0.01107</cdr:y>
    </cdr:from>
    <cdr:to>
      <cdr:x>0.9861</cdr:x>
      <cdr:y>0.21369</cdr:y>
    </cdr:to>
    <cdr:sp macro="" textlink="">
      <cdr:nvSpPr>
        <cdr:cNvPr id="2" name="Блок-схема: альтернативный процесс 1">
          <a:extLst xmlns:a="http://schemas.openxmlformats.org/drawingml/2006/main">
            <a:ext uri="{FF2B5EF4-FFF2-40B4-BE49-F238E27FC236}">
              <a16:creationId xmlns:a16="http://schemas.microsoft.com/office/drawing/2014/main" xmlns="" id="{BDD886B4-8C44-1F40-8699-5475DECFE9EE}"/>
            </a:ext>
          </a:extLst>
        </cdr:cNvPr>
        <cdr:cNvSpPr/>
      </cdr:nvSpPr>
      <cdr:spPr>
        <a:xfrm xmlns:a="http://schemas.openxmlformats.org/drawingml/2006/main">
          <a:off x="6654013" y="72008"/>
          <a:ext cx="1866851" cy="1317483"/>
        </a:xfrm>
        <a:prstGeom xmlns:a="http://schemas.openxmlformats.org/drawingml/2006/main" prst="flowChartAlternateProcess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32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32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32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32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buFontTx/>
            <a:buNone/>
            <a:defRPr/>
          </a:pPr>
          <a:r>
            <a:rPr lang="ru-RU" sz="3200" b="1" dirty="0"/>
            <a:t>101</a:t>
          </a:r>
          <a:r>
            <a:rPr lang="en-US" sz="3200" b="1" dirty="0"/>
            <a:t>%</a:t>
          </a:r>
          <a:endParaRPr lang="ru-RU" sz="3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630"/>
            <a:ext cx="294640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630"/>
            <a:ext cx="294640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277E4040-5BD0-7E46-A2ED-B2BEB4CD9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89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E8778B-56A5-5B41-83AF-1519A12D2A8D}" type="datetimeFigureOut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113"/>
            <a:ext cx="5438775" cy="44677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FB4916-C791-6349-8327-D9F57E614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839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>
            <a:extLst>
              <a:ext uri="{FF2B5EF4-FFF2-40B4-BE49-F238E27FC236}">
                <a16:creationId xmlns:a16="http://schemas.microsoft.com/office/drawing/2014/main" xmlns="" id="{1A8451D7-6059-C348-955B-93DC60DDD3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>
            <a:extLst>
              <a:ext uri="{FF2B5EF4-FFF2-40B4-BE49-F238E27FC236}">
                <a16:creationId xmlns:a16="http://schemas.microsoft.com/office/drawing/2014/main" xmlns="" id="{C42F6834-3DE0-594B-9C6F-9DA2DC0531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1031E67-1FD5-FB44-9A96-33FB4A4262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23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23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23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23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1BAD92-56B6-7648-A196-F153EED66A97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27970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E4154B3-5A43-0242-B29E-1426565F9E68}" type="slidenum">
              <a:rPr kumimoji="0" lang="ru-RU" sz="1200">
                <a:solidFill>
                  <a:srgbClr val="000000"/>
                </a:solidFill>
              </a:rPr>
              <a:pPr/>
              <a:t>13</a:t>
            </a:fld>
            <a:endParaRPr kumimoji="0" 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7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FB4916-C791-6349-8327-D9F57E61466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28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FE655-ECA7-44E5-91DF-FE820FE03D0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4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966AF-252E-D649-8190-B08C1C777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6C15-E9D7-B341-98E1-6575B15D6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1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E0DA-6343-A348-867B-FF43C13BE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71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BFF9-8296-E242-AC86-1EB3F6BDE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03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E690-6263-F046-AD98-46EFBA61D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7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D691C-ED9A-AD4D-89C9-9EE7DEF93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0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AE46-6234-A143-8FD0-6168D4D66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9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2AC90-63C8-0647-9BA5-F395BEF3F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8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F571-55E1-A848-AE50-D1E5DF23D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8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3627A-7EF7-8843-88EF-85F92181F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17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6DDC1-0B20-4640-963F-265AC93C0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14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E45CCC8-F9B3-CE4B-ABCE-60077C198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66813"/>
          </a:xfrm>
        </p:spPr>
        <p:txBody>
          <a:bodyPr/>
          <a:lstStyle/>
          <a:p>
            <a:pPr eaLnBrk="1" hangingPunct="1"/>
            <a:r>
              <a:rPr kumimoji="0" lang="ru-RU" sz="2200" b="1" dirty="0">
                <a:latin typeface="Times New Roman" charset="0"/>
              </a:rPr>
              <a:t>Институт дополнительного профессионального образования</a:t>
            </a:r>
            <a:br>
              <a:rPr kumimoji="0" lang="ru-RU" sz="2200" b="1" dirty="0">
                <a:latin typeface="Times New Roman" charset="0"/>
              </a:rPr>
            </a:br>
            <a:r>
              <a:rPr kumimoji="0" lang="ru-RU" sz="2200" b="1" dirty="0">
                <a:latin typeface="Times New Roman" charset="0"/>
              </a:rPr>
              <a:t>ФГБОУ ВО «Башкирский государственный медицинский университет» Минздрава России</a:t>
            </a:r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95288" y="1817688"/>
            <a:ext cx="8569325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ru-RU" b="1" dirty="0">
                <a:solidFill>
                  <a:srgbClr val="0000FF"/>
                </a:solidFill>
              </a:rPr>
              <a:t> ВЫПОЛНЕНИЕ 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0" lang="ru-RU" b="1" dirty="0">
                <a:solidFill>
                  <a:srgbClr val="0000FF"/>
                </a:solidFill>
              </a:rPr>
              <a:t>УЧЕБНО-ПРОИЗВОДСТВЕННОГО ПЛАНА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0" lang="ru-RU" b="1" dirty="0">
                <a:solidFill>
                  <a:srgbClr val="0000FF"/>
                </a:solidFill>
              </a:rPr>
              <a:t>ЗА 201</a:t>
            </a:r>
            <a:r>
              <a:rPr kumimoji="0" lang="en-US" b="1" dirty="0">
                <a:solidFill>
                  <a:srgbClr val="0000FF"/>
                </a:solidFill>
              </a:rPr>
              <a:t>8</a:t>
            </a:r>
            <a:r>
              <a:rPr kumimoji="0" lang="ru-RU" b="1" dirty="0">
                <a:solidFill>
                  <a:srgbClr val="0000FF"/>
                </a:solidFill>
              </a:rPr>
              <a:t> ГОД</a:t>
            </a:r>
          </a:p>
        </p:txBody>
      </p:sp>
      <p:pic>
        <p:nvPicPr>
          <p:cNvPr id="15363" name="Picture 8" descr="01_b24_m_69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46974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2" y="97176"/>
          <a:ext cx="8712968" cy="6644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8184CCA2-C821-6B43-9B7A-A0D790C4F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178079"/>
              </p:ext>
            </p:extLst>
          </p:nvPr>
        </p:nvGraphicFramePr>
        <p:xfrm>
          <a:off x="1259632" y="6370528"/>
          <a:ext cx="7488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FF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FF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FF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FF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FF00"/>
                          </a:solidFill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Блок-схема: альтернативный процесс 1">
            <a:extLst>
              <a:ext uri="{FF2B5EF4-FFF2-40B4-BE49-F238E27FC236}">
                <a16:creationId xmlns:a16="http://schemas.microsoft.com/office/drawing/2014/main" xmlns="" id="{8565890A-FE00-334F-A537-B10DB68E577D}"/>
              </a:ext>
            </a:extLst>
          </p:cNvPr>
          <p:cNvSpPr/>
          <p:nvPr/>
        </p:nvSpPr>
        <p:spPr>
          <a:xfrm>
            <a:off x="7236296" y="260648"/>
            <a:ext cx="1655757" cy="11339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3200" b="1" dirty="0"/>
              <a:t>101</a:t>
            </a:r>
            <a:r>
              <a:rPr lang="en-US" sz="3200" b="1" dirty="0"/>
              <a:t>%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42667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00000000-0008-0000-0100-000004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1520" y="188640"/>
          <a:ext cx="8640959" cy="650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AEEC4D17-E148-B944-BD3E-AB4F46F26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2337"/>
              </p:ext>
            </p:extLst>
          </p:nvPr>
        </p:nvGraphicFramePr>
        <p:xfrm>
          <a:off x="1403648" y="6381328"/>
          <a:ext cx="7344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FF00"/>
                          </a:solidFill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097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3068960"/>
            <a:ext cx="2663825" cy="2016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ea typeface="+mn-ea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07504" y="1052736"/>
            <a:ext cx="9144000" cy="1196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Коэффициент нагрузки на одного преподавателя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987824" y="1673671"/>
            <a:ext cx="3672408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buClr>
                <a:schemeClr val="accent1"/>
              </a:buClr>
              <a:buFontTx/>
              <a:buNone/>
            </a:pPr>
            <a:endParaRPr kumimoji="0" lang="ru-RU" sz="4400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  <a:p>
            <a:pPr algn="ctr">
              <a:buClr>
                <a:schemeClr val="accent1"/>
              </a:buClr>
              <a:buFontTx/>
              <a:buNone/>
            </a:pPr>
            <a:r>
              <a:rPr kumimoji="0" lang="ru-RU" b="1" dirty="0" smtClean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штаты</a:t>
            </a:r>
            <a:r>
              <a:rPr kumimoji="0" lang="ru-RU" b="1" dirty="0" smtClean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77,1</a:t>
            </a:r>
            <a:endParaRPr kumimoji="0" lang="ru-RU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  <a:p>
            <a:pPr algn="ctr">
              <a:buClr>
                <a:schemeClr val="accent1"/>
              </a:buClr>
              <a:buFontTx/>
              <a:buNone/>
            </a:pPr>
            <a:r>
              <a:rPr kumimoji="0" lang="ru-RU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5,2</a:t>
            </a:r>
          </a:p>
          <a:p>
            <a:pPr algn="ctr">
              <a:buClr>
                <a:schemeClr val="accent1"/>
              </a:buClr>
              <a:buFontTx/>
              <a:buNone/>
            </a:pPr>
            <a:r>
              <a:rPr kumimoji="0" lang="ru-RU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 101</a:t>
            </a:r>
            <a:r>
              <a:rPr kumimoji="0" lang="en-US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%</a:t>
            </a:r>
            <a:endParaRPr kumimoji="0" lang="ru-RU" sz="4400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95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4"/>
          <p:cNvSpPr>
            <a:spLocks noChangeArrowheads="1"/>
          </p:cNvSpPr>
          <p:nvPr/>
        </p:nvSpPr>
        <p:spPr bwMode="auto">
          <a:xfrm>
            <a:off x="103188" y="0"/>
            <a:ext cx="67722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</a:rPr>
              <a:t>Количество подготовленных специалистов на циклах повышения квалификации в обучающем симуляционном центре, чел</a:t>
            </a:r>
          </a:p>
        </p:txBody>
      </p:sp>
      <p:sp>
        <p:nvSpPr>
          <p:cNvPr id="25602" name="Прямоугольник 5"/>
          <p:cNvSpPr>
            <a:spLocks noChangeArrowheads="1"/>
          </p:cNvSpPr>
          <p:nvPr/>
        </p:nvSpPr>
        <p:spPr bwMode="auto">
          <a:xfrm>
            <a:off x="2771775" y="1844675"/>
            <a:ext cx="3074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ru-RU" b="1" dirty="0">
                <a:solidFill>
                  <a:srgbClr val="000000"/>
                </a:solidFill>
              </a:rPr>
              <a:t>  2018г.</a:t>
            </a:r>
            <a:endParaRPr lang="ru-RU" sz="2400" b="1" dirty="0">
              <a:solidFill>
                <a:srgbClr val="000000"/>
              </a:solidFill>
            </a:endParaRPr>
          </a:p>
        </p:txBody>
      </p:sp>
      <p:pic>
        <p:nvPicPr>
          <p:cNvPr id="7" name="Picture 7" descr="_DSC007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0"/>
            <a:ext cx="1528762" cy="1844675"/>
          </a:xfrm>
          <a:prstGeom prst="rect">
            <a:avLst/>
          </a:prstGeom>
          <a:noFill/>
          <a:ln w="38100">
            <a:solidFill>
              <a:srgbClr val="10253F"/>
            </a:solidFill>
            <a:miter lim="800000"/>
            <a:headEnd/>
            <a:tailEnd/>
          </a:ln>
          <a:effectLst>
            <a:outerShdw blurRad="5588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716" y="5589240"/>
            <a:ext cx="9134284" cy="12812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504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25607" name="Прямоугольник 9"/>
          <p:cNvSpPr>
            <a:spLocks noChangeArrowheads="1"/>
          </p:cNvSpPr>
          <p:nvPr/>
        </p:nvSpPr>
        <p:spPr bwMode="auto">
          <a:xfrm>
            <a:off x="179388" y="5876925"/>
            <a:ext cx="23002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</a:rPr>
              <a:t>Запланировано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ru-RU" sz="2000" b="1" dirty="0">
                <a:solidFill>
                  <a:srgbClr val="FF0000"/>
                </a:solidFill>
              </a:rPr>
              <a:t>31 чел</a:t>
            </a:r>
          </a:p>
        </p:txBody>
      </p:sp>
      <p:sp>
        <p:nvSpPr>
          <p:cNvPr id="25608" name="Прямоугольник 12"/>
          <p:cNvSpPr>
            <a:spLocks noChangeArrowheads="1"/>
          </p:cNvSpPr>
          <p:nvPr/>
        </p:nvSpPr>
        <p:spPr bwMode="auto">
          <a:xfrm>
            <a:off x="6659563" y="5732463"/>
            <a:ext cx="15240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</a:rPr>
              <a:t>Обучено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ru-RU" sz="2400" b="1" dirty="0">
                <a:solidFill>
                  <a:srgbClr val="FF0000"/>
                </a:solidFill>
              </a:rPr>
              <a:t>96 чел</a:t>
            </a:r>
          </a:p>
        </p:txBody>
      </p:sp>
      <p:sp>
        <p:nvSpPr>
          <p:cNvPr id="25609" name="Прямоугольник 7"/>
          <p:cNvSpPr>
            <a:spLocks noChangeArrowheads="1"/>
          </p:cNvSpPr>
          <p:nvPr/>
        </p:nvSpPr>
        <p:spPr bwMode="auto">
          <a:xfrm>
            <a:off x="2339975" y="5805488"/>
            <a:ext cx="4341813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</a:rPr>
              <a:t>Выполнение </a:t>
            </a:r>
          </a:p>
          <a:p>
            <a:pPr algn="ctr"/>
            <a:r>
              <a:rPr lang="ru-RU" sz="2000" b="1" dirty="0">
                <a:solidFill>
                  <a:srgbClr val="000000"/>
                </a:solidFill>
              </a:rPr>
              <a:t>учебного плана </a:t>
            </a:r>
            <a:r>
              <a:rPr lang="ru-RU" sz="2000" b="1" dirty="0">
                <a:solidFill>
                  <a:srgbClr val="FF0000"/>
                </a:solidFill>
              </a:rPr>
              <a:t>1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  <a:r>
              <a:rPr lang="ru-RU" sz="2000" b="1" dirty="0">
                <a:solidFill>
                  <a:srgbClr val="FF0000"/>
                </a:solidFill>
              </a:rPr>
              <a:t>9,6%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/>
          </p:nvPr>
        </p:nvGraphicFramePr>
        <p:xfrm>
          <a:off x="179512" y="2348880"/>
          <a:ext cx="4896544" cy="3175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/>
          </p:nvPr>
        </p:nvGraphicFramePr>
        <p:xfrm>
          <a:off x="5292080" y="2420888"/>
          <a:ext cx="34563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46943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0122"/>
          </a:xfrm>
        </p:spPr>
        <p:txBody>
          <a:bodyPr/>
          <a:lstStyle/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08520" y="1412776"/>
          <a:ext cx="7956376" cy="4821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95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2000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БГМУ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Открыто личных кабинетов «провайдеров»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661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86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организаций, реализующих ДПП</a:t>
                      </a:r>
                      <a:r>
                        <a:rPr lang="ru-RU" sz="2000" b="1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36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Представлено программ.  ДПП ПК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19 062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522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симуляцией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8004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22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стажировкой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7064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522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ДОТ и ЭО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11 128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6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сетевой форме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41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циклов ПК в 2017 и 2018 году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61 108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счет средств территориальных ФОМС </a:t>
                      </a:r>
                      <a:r>
                        <a:rPr lang="ru-RU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(54%)</a:t>
                      </a:r>
                      <a:endParaRPr lang="ru-RU" sz="2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Обучено всего в 2017 и 2018 году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4087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3528" y="6648"/>
            <a:ext cx="8640960" cy="1008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Статистика Портала НМО по активности образовательных услуг на 1.11.2018 года</a:t>
            </a:r>
            <a:endParaRPr lang="ru-RU" sz="2800" dirty="0">
              <a:solidFill>
                <a:srgbClr val="FFFFFF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89EA6FB-ECA0-BF49-BB88-CCB323E3F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194433"/>
              </p:ext>
            </p:extLst>
          </p:nvPr>
        </p:nvGraphicFramePr>
        <p:xfrm>
          <a:off x="8064896" y="1400551"/>
          <a:ext cx="899592" cy="4861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xmlns="" val="19149083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БГМУ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76750062"/>
                  </a:ext>
                </a:extLst>
              </a:tr>
              <a:tr h="38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355379"/>
                  </a:ext>
                </a:extLst>
              </a:tr>
              <a:tr h="406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7156661"/>
                  </a:ext>
                </a:extLst>
              </a:tr>
              <a:tr h="216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516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002379"/>
                  </a:ext>
                </a:extLst>
              </a:tr>
              <a:tr h="38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9692984"/>
                  </a:ext>
                </a:extLst>
              </a:tr>
              <a:tr h="38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314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1476863"/>
                  </a:ext>
                </a:extLst>
              </a:tr>
              <a:tr h="47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358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16186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315007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817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111387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2000" b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437799"/>
                  </a:ext>
                </a:extLst>
              </a:tr>
              <a:tr h="385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515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993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20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bayguzin.ru/assets/images/08_2012/mapruss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849694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1671199" y="5000625"/>
            <a:ext cx="54336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Уфа</a:t>
            </a:r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1229309" y="3750588"/>
            <a:ext cx="12144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100" b="1" dirty="0">
              <a:solidFill>
                <a:srgbClr val="C00000"/>
              </a:solidFill>
            </a:endParaRPr>
          </a:p>
          <a:p>
            <a:r>
              <a:rPr lang="ru-RU" sz="1100" b="1" dirty="0">
                <a:solidFill>
                  <a:srgbClr val="C00000"/>
                </a:solidFill>
              </a:rPr>
              <a:t>Ижевск</a:t>
            </a:r>
          </a:p>
        </p:txBody>
      </p:sp>
      <p:sp>
        <p:nvSpPr>
          <p:cNvPr id="16399" name="TextBox 18"/>
          <p:cNvSpPr txBox="1">
            <a:spLocks noChangeArrowheads="1"/>
          </p:cNvSpPr>
          <p:nvPr/>
        </p:nvSpPr>
        <p:spPr bwMode="auto">
          <a:xfrm>
            <a:off x="2214563" y="3464718"/>
            <a:ext cx="12843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Сыктывкар</a:t>
            </a:r>
            <a:r>
              <a:rPr lang="ru-RU" sz="1200" b="1" dirty="0">
                <a:solidFill>
                  <a:srgbClr val="C00000"/>
                </a:solidFill>
              </a:rPr>
              <a:t> - </a:t>
            </a:r>
          </a:p>
        </p:txBody>
      </p:sp>
      <p:sp>
        <p:nvSpPr>
          <p:cNvPr id="16400" name="TextBox 19"/>
          <p:cNvSpPr txBox="1">
            <a:spLocks noChangeArrowheads="1"/>
          </p:cNvSpPr>
          <p:nvPr/>
        </p:nvSpPr>
        <p:spPr bwMode="auto">
          <a:xfrm>
            <a:off x="7358063" y="285750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6404" name="TextBox 23"/>
          <p:cNvSpPr txBox="1">
            <a:spLocks noChangeArrowheads="1"/>
          </p:cNvSpPr>
          <p:nvPr/>
        </p:nvSpPr>
        <p:spPr bwMode="auto">
          <a:xfrm>
            <a:off x="1497295" y="4181475"/>
            <a:ext cx="11601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Йошкар-Ола</a:t>
            </a:r>
          </a:p>
        </p:txBody>
      </p:sp>
      <p:sp>
        <p:nvSpPr>
          <p:cNvPr id="16405" name="TextBox 24"/>
          <p:cNvSpPr txBox="1">
            <a:spLocks noChangeArrowheads="1"/>
          </p:cNvSpPr>
          <p:nvPr/>
        </p:nvSpPr>
        <p:spPr bwMode="auto">
          <a:xfrm>
            <a:off x="1242574" y="4718615"/>
            <a:ext cx="70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Казань</a:t>
            </a:r>
          </a:p>
        </p:txBody>
      </p:sp>
      <p:sp>
        <p:nvSpPr>
          <p:cNvPr id="16407" name="TextBox 27"/>
          <p:cNvSpPr txBox="1">
            <a:spLocks noChangeArrowheads="1"/>
          </p:cNvSpPr>
          <p:nvPr/>
        </p:nvSpPr>
        <p:spPr bwMode="auto">
          <a:xfrm>
            <a:off x="44732" y="4174494"/>
            <a:ext cx="14315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Н.Новгород-</a:t>
            </a:r>
          </a:p>
        </p:txBody>
      </p:sp>
      <p:sp>
        <p:nvSpPr>
          <p:cNvPr id="16409" name="TextBox 29"/>
          <p:cNvSpPr txBox="1">
            <a:spLocks noChangeArrowheads="1"/>
          </p:cNvSpPr>
          <p:nvPr/>
        </p:nvSpPr>
        <p:spPr bwMode="auto">
          <a:xfrm>
            <a:off x="611560" y="4409360"/>
            <a:ext cx="9811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Чебоксары</a:t>
            </a:r>
          </a:p>
        </p:txBody>
      </p:sp>
      <p:sp>
        <p:nvSpPr>
          <p:cNvPr id="40" name="Блок-схема: узел 39"/>
          <p:cNvSpPr/>
          <p:nvPr/>
        </p:nvSpPr>
        <p:spPr>
          <a:xfrm flipH="1">
            <a:off x="1493566" y="5095935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 flipH="1">
            <a:off x="1171343" y="4233147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 flipH="1">
            <a:off x="1971674" y="4924812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 flipH="1">
            <a:off x="2014829" y="4436104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 flipH="1">
            <a:off x="2114549" y="3607713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Блок-схема: узел 52"/>
          <p:cNvSpPr/>
          <p:nvPr/>
        </p:nvSpPr>
        <p:spPr>
          <a:xfrm flipH="1">
            <a:off x="1098207" y="4991546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Блок-схема: узел 53"/>
          <p:cNvSpPr/>
          <p:nvPr/>
        </p:nvSpPr>
        <p:spPr>
          <a:xfrm flipH="1">
            <a:off x="2500312" y="4745667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Блок-схема: узел 55"/>
          <p:cNvSpPr/>
          <p:nvPr/>
        </p:nvSpPr>
        <p:spPr>
          <a:xfrm flipH="1">
            <a:off x="1804768" y="4110038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Блок-схема: узел 56"/>
          <p:cNvSpPr/>
          <p:nvPr/>
        </p:nvSpPr>
        <p:spPr>
          <a:xfrm flipH="1">
            <a:off x="1423927" y="4284821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Блок-схема: узел 61"/>
          <p:cNvSpPr/>
          <p:nvPr/>
        </p:nvSpPr>
        <p:spPr>
          <a:xfrm flipH="1">
            <a:off x="2938463" y="4110038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 flipH="1">
            <a:off x="1285875" y="4429125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43" name="TextBox 65"/>
          <p:cNvSpPr txBox="1">
            <a:spLocks noChangeArrowheads="1"/>
          </p:cNvSpPr>
          <p:nvPr/>
        </p:nvSpPr>
        <p:spPr bwMode="auto">
          <a:xfrm>
            <a:off x="539552" y="116632"/>
            <a:ext cx="7167809" cy="830997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Обучено слушателей из других регионов РФ</a:t>
            </a:r>
            <a:r>
              <a:rPr lang="en-US" sz="2400" b="1" dirty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ru-RU" sz="2400" b="1" dirty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119 человек</a:t>
            </a: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(2018 г.)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349305" y="1052737"/>
            <a:ext cx="2886991" cy="40934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Оренбургская область,  Самарская область, Челябинская область, Мурманская область, Ростовская область, Республика Саха, г. Якутск, Республика Татарстан, г. Набережные-Челны, города Бахчисарай,  Межгорье,  Сургут, Ханты-Мансийск, Нижневартовск и др.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4625" y="4643438"/>
            <a:ext cx="1540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</a:rPr>
              <a:t>Свердловская обл</a:t>
            </a:r>
            <a:r>
              <a:rPr lang="ru-RU" sz="11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1" name="Блок-схема: узел 40"/>
          <p:cNvSpPr/>
          <p:nvPr/>
        </p:nvSpPr>
        <p:spPr>
          <a:xfrm flipH="1">
            <a:off x="2277059" y="4988555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14563" y="5262235"/>
            <a:ext cx="1412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</a:rPr>
              <a:t>Челябинская обл.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240" y="421481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</a:rPr>
              <a:t>ХМАО</a:t>
            </a:r>
          </a:p>
        </p:txBody>
      </p:sp>
      <p:sp>
        <p:nvSpPr>
          <p:cNvPr id="44" name="Блок-схема: узел 43"/>
          <p:cNvSpPr/>
          <p:nvPr/>
        </p:nvSpPr>
        <p:spPr>
          <a:xfrm flipH="1">
            <a:off x="1547373" y="4572000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60075" y="4356258"/>
            <a:ext cx="642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Пермь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3927" y="5385345"/>
            <a:ext cx="850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Оренбург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509" y="5238811"/>
            <a:ext cx="786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Самара</a:t>
            </a:r>
          </a:p>
        </p:txBody>
      </p:sp>
    </p:spTree>
    <p:extLst>
      <p:ext uri="{BB962C8B-B14F-4D97-AF65-F5344CB8AC3E}">
        <p14:creationId xmlns:p14="http://schemas.microsoft.com/office/powerpoint/2010/main" val="320334859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>
                <a:latin typeface="Times New Roman"/>
                <a:cs typeface="Times New Roman"/>
              </a:rPr>
              <a:t>Статистика портала НМО по количеству проведенных циклов в 2018году в сравнении с Нижневолжским Кластером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539550" y="1484784"/>
          <a:ext cx="8064900" cy="4680519"/>
        </p:xfrm>
        <a:graphic>
          <a:graphicData uri="http://schemas.openxmlformats.org/drawingml/2006/table">
            <a:tbl>
              <a:tblPr/>
              <a:tblGrid>
                <a:gridCol w="1944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1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2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29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29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27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cs typeface="Times New Roman"/>
                        </a:rPr>
                        <a:t>Уфа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cs typeface="Times New Roman"/>
                        </a:rPr>
                        <a:t>Самара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cs typeface="Times New Roman"/>
                        </a:rPr>
                        <a:t>Оренбург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cs typeface="Times New Roman"/>
                        </a:rPr>
                        <a:t>Саратов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7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Всего циклов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817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607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450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114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С ДОТ и ЭО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599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179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406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102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Со стажировкой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457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331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110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 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С симуляцией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211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218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cs typeface="Times New Roman"/>
                        </a:rPr>
                        <a:t> 83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сетевое взаимодействие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369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4401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0090"/>
                </a:solidFill>
              </a:rPr>
              <a:t>Учебно-производственный план  ДПО на бюджетных циклах традиционного образования </a:t>
            </a:r>
            <a:br>
              <a:rPr lang="ru-RU" sz="2400" b="1" dirty="0">
                <a:solidFill>
                  <a:srgbClr val="000090"/>
                </a:solidFill>
              </a:rPr>
            </a:br>
            <a:r>
              <a:rPr lang="ru-RU" sz="2400" b="1" dirty="0">
                <a:solidFill>
                  <a:srgbClr val="000090"/>
                </a:solidFill>
              </a:rPr>
              <a:t>за 2016 - 2018 гг. в чел./час.</a:t>
            </a:r>
            <a:endParaRPr lang="ru-RU" sz="2400" dirty="0">
              <a:solidFill>
                <a:srgbClr val="00009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/>
          </p:nvPr>
        </p:nvGraphicFramePr>
        <p:xfrm>
          <a:off x="323528" y="1556792"/>
          <a:ext cx="856895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7529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513D8C6-11A5-1A42-8075-9F28573131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азвание 1">
            <a:extLst>
              <a:ext uri="{FF2B5EF4-FFF2-40B4-BE49-F238E27FC236}">
                <a16:creationId xmlns:a16="http://schemas.microsoft.com/office/drawing/2014/main" xmlns="" id="{C4157EDA-CCDB-EA4C-8981-A3BD001489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0090"/>
                </a:solidFill>
              </a:rPr>
              <a:t>Учебно-производственный план  ДПО на бюджетных циклах традиционного образования </a:t>
            </a:r>
            <a:br>
              <a:rPr lang="ru-RU" sz="2400" b="1" dirty="0">
                <a:solidFill>
                  <a:srgbClr val="000090"/>
                </a:solidFill>
              </a:rPr>
            </a:br>
            <a:r>
              <a:rPr lang="ru-RU" sz="2400" b="1" dirty="0">
                <a:solidFill>
                  <a:srgbClr val="000090"/>
                </a:solidFill>
              </a:rPr>
              <a:t>за 2016 - 2019 гг. в чел./час.</a:t>
            </a:r>
            <a:endParaRPr lang="ru-RU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45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/>
          <a:lstStyle/>
          <a:p>
            <a:r>
              <a:rPr kumimoji="0" lang="ru-RU" sz="4000" b="1" i="1">
                <a:solidFill>
                  <a:schemeClr val="tx2"/>
                </a:solidFill>
                <a:latin typeface="Times New Roman" charset="0"/>
              </a:rPr>
              <a:t>БЛАГОДАРИМ </a:t>
            </a:r>
            <a:br>
              <a:rPr kumimoji="0" lang="ru-RU" sz="4000" b="1" i="1">
                <a:solidFill>
                  <a:schemeClr val="tx2"/>
                </a:solidFill>
                <a:latin typeface="Times New Roman" charset="0"/>
              </a:rPr>
            </a:br>
            <a:r>
              <a:rPr kumimoji="0" lang="ru-RU" sz="4000" b="1" i="1">
                <a:solidFill>
                  <a:schemeClr val="tx2"/>
                </a:solidFill>
                <a:latin typeface="Times New Roman" charset="0"/>
              </a:rPr>
              <a:t>ЗА ВНИМАНИЕ!</a:t>
            </a:r>
          </a:p>
        </p:txBody>
      </p:sp>
      <p:pic>
        <p:nvPicPr>
          <p:cNvPr id="28674" name="Picture 8" descr="01_b24_m_69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46974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27"/>
          <p:cNvSpPr>
            <a:spLocks noChangeArrowheads="1"/>
          </p:cNvSpPr>
          <p:nvPr/>
        </p:nvSpPr>
        <p:spPr bwMode="auto">
          <a:xfrm>
            <a:off x="0" y="990600"/>
            <a:ext cx="9144000" cy="246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Tx/>
              <a:buNone/>
            </a:pPr>
            <a:r>
              <a:rPr lang="ru-RU" b="1" dirty="0">
                <a:solidFill>
                  <a:srgbClr val="000090"/>
                </a:solidFill>
                <a:cs typeface="Times New Roman" charset="0"/>
              </a:rPr>
              <a:t>Дополнительное профессиональное образование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 </a:t>
            </a:r>
          </a:p>
          <a:p>
            <a:pPr algn="ctr" eaLnBrk="0" hangingPunct="0">
              <a:buFontTx/>
              <a:buNone/>
            </a:pPr>
            <a:r>
              <a:rPr lang="ru-RU" b="1" dirty="0">
                <a:solidFill>
                  <a:srgbClr val="000090"/>
                </a:solidFill>
                <a:cs typeface="Times New Roman" charset="0"/>
              </a:rPr>
              <a:t>В  201</a:t>
            </a:r>
            <a:r>
              <a:rPr lang="en-US" b="1" dirty="0">
                <a:solidFill>
                  <a:srgbClr val="000090"/>
                </a:solidFill>
                <a:cs typeface="Times New Roman" charset="0"/>
              </a:rPr>
              <a:t>8</a:t>
            </a:r>
            <a:r>
              <a:rPr lang="ru-RU" b="1" dirty="0">
                <a:solidFill>
                  <a:srgbClr val="000090"/>
                </a:solidFill>
                <a:cs typeface="Times New Roman" charset="0"/>
              </a:rPr>
              <a:t>г. проводилось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 </a:t>
            </a:r>
          </a:p>
          <a:p>
            <a:pPr algn="ctr" eaLnBrk="0" hangingPunct="0">
              <a:buFontTx/>
              <a:buNone/>
            </a:pP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На </a:t>
            </a:r>
            <a:r>
              <a:rPr lang="en-US" sz="3600" b="1" dirty="0">
                <a:solidFill>
                  <a:srgbClr val="FF0000"/>
                </a:solidFill>
                <a:cs typeface="Times New Roman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cs typeface="Times New Roman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cs typeface="Times New Roman" charset="0"/>
              </a:rPr>
              <a:t>1</a:t>
            </a:r>
            <a:r>
              <a:rPr lang="ru-RU" sz="3600" b="1" dirty="0">
                <a:cs typeface="Times New Roman" charset="0"/>
              </a:rPr>
              <a:t> 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кафедрах и </a:t>
            </a:r>
            <a:r>
              <a:rPr lang="ru-RU" sz="3600" b="1" dirty="0">
                <a:solidFill>
                  <a:srgbClr val="FF0000"/>
                </a:solidFill>
                <a:cs typeface="Times New Roman" charset="0"/>
              </a:rPr>
              <a:t>19 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курсах ИДПО</a:t>
            </a:r>
            <a:r>
              <a:rPr lang="ru-RU" sz="2800" dirty="0">
                <a:solidFill>
                  <a:srgbClr val="000090"/>
                </a:solidFill>
                <a:cs typeface="Times New Roman" charset="0"/>
              </a:rPr>
              <a:t> </a:t>
            </a:r>
            <a:endParaRPr lang="ru-RU" sz="2800" dirty="0">
              <a:solidFill>
                <a:srgbClr val="000090"/>
              </a:solidFill>
            </a:endParaRPr>
          </a:p>
        </p:txBody>
      </p:sp>
      <p:pic>
        <p:nvPicPr>
          <p:cNvPr id="16386" name="Picture 8" descr="01_b24_m_69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46974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FD6659E-89CB-104B-9906-162FCBBDE9BA}"/>
              </a:ext>
            </a:extLst>
          </p:cNvPr>
          <p:cNvSpPr/>
          <p:nvPr/>
        </p:nvSpPr>
        <p:spPr>
          <a:xfrm>
            <a:off x="6350533" y="1932946"/>
            <a:ext cx="2771561" cy="12572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8840" tIns="44420" rIns="88840" bIns="44420">
            <a:spAutoFit/>
          </a:bodyPr>
          <a:lstStyle/>
          <a:p>
            <a:pPr algn="ctr">
              <a:buNone/>
              <a:defRPr/>
            </a:pPr>
            <a:r>
              <a:rPr lang="ru-RU" sz="2371" b="1" dirty="0">
                <a:solidFill>
                  <a:srgbClr val="0000FF"/>
                </a:solidFill>
              </a:rPr>
              <a:t>На</a:t>
            </a:r>
            <a:r>
              <a:rPr lang="ru-RU" sz="2371" b="1" dirty="0"/>
              <a:t> </a:t>
            </a:r>
            <a:r>
              <a:rPr lang="ru-RU" sz="2371" b="1" dirty="0">
                <a:solidFill>
                  <a:srgbClr val="0000FF"/>
                </a:solidFill>
              </a:rPr>
              <a:t>бюджетной</a:t>
            </a:r>
            <a:r>
              <a:rPr lang="ru-RU" sz="2371" b="1" dirty="0"/>
              <a:t> </a:t>
            </a:r>
            <a:r>
              <a:rPr lang="ru-RU" sz="2371" b="1" dirty="0">
                <a:solidFill>
                  <a:srgbClr val="0000FF"/>
                </a:solidFill>
              </a:rPr>
              <a:t>основе 25%</a:t>
            </a:r>
          </a:p>
          <a:p>
            <a:pPr>
              <a:buNone/>
              <a:defRPr/>
            </a:pPr>
            <a:r>
              <a:rPr lang="ru-RU" sz="2371" b="1" dirty="0"/>
              <a:t> </a:t>
            </a:r>
            <a:endParaRPr lang="ru-RU" sz="1524" b="1" dirty="0">
              <a:solidFill>
                <a:srgbClr val="0066FF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26123DC-9A3F-D045-88BB-B1524A4FCFC8}"/>
              </a:ext>
            </a:extLst>
          </p:cNvPr>
          <p:cNvSpPr/>
          <p:nvPr/>
        </p:nvSpPr>
        <p:spPr>
          <a:xfrm>
            <a:off x="2463760" y="1652360"/>
            <a:ext cx="3814008" cy="19363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8840" tIns="44420" rIns="88840" bIns="44420">
            <a:spAutoFit/>
          </a:bodyPr>
          <a:lstStyle/>
          <a:p>
            <a:pPr algn="ctr">
              <a:buNone/>
              <a:defRPr/>
            </a:pPr>
            <a:r>
              <a:rPr lang="ru-RU" sz="2400" b="1" dirty="0">
                <a:solidFill>
                  <a:srgbClr val="0000FF"/>
                </a:solidFill>
              </a:rPr>
              <a:t>На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0000FF"/>
                </a:solidFill>
              </a:rPr>
              <a:t>внебюджетной</a:t>
            </a:r>
            <a:r>
              <a:rPr lang="ru-RU" sz="2400" b="1" dirty="0"/>
              <a:t> </a:t>
            </a:r>
          </a:p>
          <a:p>
            <a:pPr algn="ctr">
              <a:buNone/>
              <a:defRPr/>
            </a:pPr>
            <a:r>
              <a:rPr lang="ru-RU" sz="2400" b="1" dirty="0">
                <a:solidFill>
                  <a:srgbClr val="0000FF"/>
                </a:solidFill>
              </a:rPr>
              <a:t>Основе  75</a:t>
            </a:r>
            <a:r>
              <a:rPr lang="en-US" sz="2400" b="1" dirty="0">
                <a:solidFill>
                  <a:srgbClr val="0000FF"/>
                </a:solidFill>
              </a:rPr>
              <a:t>%</a:t>
            </a:r>
            <a:r>
              <a:rPr lang="ru-RU" sz="2400" b="1" dirty="0">
                <a:solidFill>
                  <a:srgbClr val="0000FF"/>
                </a:solidFill>
              </a:rPr>
              <a:t>    </a:t>
            </a:r>
            <a:r>
              <a:rPr lang="ru-RU" sz="1947" b="1" dirty="0">
                <a:solidFill>
                  <a:srgbClr val="0000FF"/>
                </a:solidFill>
              </a:rPr>
              <a:t>Из них: </a:t>
            </a:r>
          </a:p>
          <a:p>
            <a:pPr>
              <a:buNone/>
              <a:defRPr/>
            </a:pPr>
            <a:r>
              <a:rPr lang="ru-RU" sz="2800" b="1" dirty="0">
                <a:solidFill>
                  <a:srgbClr val="FF0000"/>
                </a:solidFill>
              </a:rPr>
              <a:t>             ТО 40%</a:t>
            </a:r>
          </a:p>
          <a:p>
            <a:pPr>
              <a:buNone/>
              <a:defRPr/>
            </a:pPr>
            <a:r>
              <a:rPr lang="ru-RU" sz="2800" b="1" dirty="0">
                <a:solidFill>
                  <a:srgbClr val="FF0000"/>
                </a:solidFill>
              </a:rPr>
              <a:t>           НМО 60</a:t>
            </a:r>
            <a:r>
              <a:rPr lang="en-US" sz="2800" b="1" dirty="0">
                <a:solidFill>
                  <a:srgbClr val="FF0000"/>
                </a:solidFill>
              </a:rPr>
              <a:t>%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C639632-83D4-2749-BC8F-5DE8E55F9BA9}"/>
              </a:ext>
            </a:extLst>
          </p:cNvPr>
          <p:cNvSpPr/>
          <p:nvPr/>
        </p:nvSpPr>
        <p:spPr>
          <a:xfrm>
            <a:off x="0" y="213270"/>
            <a:ext cx="9144000" cy="50661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8840" tIns="44420" rIns="88840" bIns="44420">
            <a:spAutoFit/>
          </a:bodyPr>
          <a:lstStyle/>
          <a:p>
            <a:pPr algn="ctr">
              <a:buNone/>
              <a:defRPr/>
            </a:pPr>
            <a:r>
              <a:rPr lang="ru-RU" sz="2709" b="1" dirty="0"/>
              <a:t>Дополнительное профессиональное образование 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90F2DD13-958E-3042-942E-88E9A2D793E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5680" y="3905941"/>
          <a:ext cx="4572001" cy="2561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C56B04DC-9D81-654B-8575-F8AD1FA4228C}"/>
              </a:ext>
            </a:extLst>
          </p:cNvPr>
          <p:cNvCxnSpPr>
            <a:cxnSpLocks/>
          </p:cNvCxnSpPr>
          <p:nvPr/>
        </p:nvCxnSpPr>
        <p:spPr>
          <a:xfrm flipH="1">
            <a:off x="2699657" y="3944529"/>
            <a:ext cx="2952463" cy="59844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xmlns="" id="{B966C761-4014-DA44-939F-452477992069}"/>
              </a:ext>
            </a:extLst>
          </p:cNvPr>
          <p:cNvCxnSpPr/>
          <p:nvPr/>
        </p:nvCxnSpPr>
        <p:spPr>
          <a:xfrm flipH="1" flipV="1">
            <a:off x="2824070" y="5969483"/>
            <a:ext cx="3168074" cy="40995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5565046-C535-634C-88F3-82089C2C0F4A}"/>
              </a:ext>
            </a:extLst>
          </p:cNvPr>
          <p:cNvSpPr/>
          <p:nvPr/>
        </p:nvSpPr>
        <p:spPr>
          <a:xfrm>
            <a:off x="81992" y="1949680"/>
            <a:ext cx="2381768" cy="9637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8840" tIns="44420" rIns="88840" bIns="44420">
            <a:spAutoFit/>
          </a:bodyPr>
          <a:lstStyle/>
          <a:p>
            <a:pPr algn="ctr">
              <a:buNone/>
              <a:defRPr/>
            </a:pPr>
            <a:r>
              <a:rPr lang="ru-RU" sz="2800" b="1" dirty="0">
                <a:solidFill>
                  <a:schemeClr val="tx1"/>
                </a:solidFill>
              </a:rPr>
              <a:t>Всего 70</a:t>
            </a:r>
          </a:p>
          <a:p>
            <a:pPr algn="ctr"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Специальностей</a:t>
            </a:r>
          </a:p>
        </p:txBody>
      </p:sp>
      <p:sp>
        <p:nvSpPr>
          <p:cNvPr id="10252" name="Прямоугольник 6">
            <a:extLst>
              <a:ext uri="{FF2B5EF4-FFF2-40B4-BE49-F238E27FC236}">
                <a16:creationId xmlns:a16="http://schemas.microsoft.com/office/drawing/2014/main" xmlns="" id="{AA624DD4-AAB1-1949-A996-53FBD4974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92" y="758248"/>
            <a:ext cx="90620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23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23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23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23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800" b="1" dirty="0"/>
              <a:t>Доля проводимых бюджетных и внебюджетных циклов в 2018 г. 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DE9C6A47-8E5B-2F40-A025-6AB9EA1175B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175887" y="3410744"/>
          <a:ext cx="4807217" cy="34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9028950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0" y="27856"/>
            <a:ext cx="8958263" cy="100806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Выполнение учебно-производственного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 плана ИДПО за 2018г.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792088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Количество обученных курсантов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800" dirty="0"/>
              <a:t>                                        </a:t>
            </a:r>
            <a:endParaRPr lang="ru-RU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23528" y="1556792"/>
          <a:ext cx="8424941" cy="3864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35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3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35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35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035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всего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Кол-во людей по плану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Кол-во людей по факт </a:t>
                      </a:r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вып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% </a:t>
                      </a:r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вып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 в людях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Кол-во чел/ч  по план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Кол-во чел/ч  по факт </a:t>
                      </a:r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выпол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% </a:t>
                      </a:r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вып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 в чел/час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0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ПК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2589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FF"/>
                          </a:solidFill>
                        </a:rPr>
                        <a:t>2615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365602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FF"/>
                          </a:solidFill>
                        </a:rPr>
                        <a:t>369 360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0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ПП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446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FF"/>
                          </a:solidFill>
                        </a:rPr>
                        <a:t>446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226 800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FF"/>
                          </a:solidFill>
                        </a:rPr>
                        <a:t>226 800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0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всего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3035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FF"/>
                          </a:solidFill>
                        </a:rPr>
                        <a:t>3061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101%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592 402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FF"/>
                          </a:solidFill>
                        </a:rPr>
                        <a:t>596 160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101%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35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820738" y="304800"/>
            <a:ext cx="777716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ru-RU" b="1" dirty="0">
                <a:solidFill>
                  <a:srgbClr val="000000"/>
                </a:solidFill>
              </a:rPr>
              <a:t>302 ЦИКЛА –за 2018год</a:t>
            </a:r>
          </a:p>
          <a:p>
            <a:pPr algn="ctr">
              <a:buFontTx/>
              <a:buNone/>
            </a:pPr>
            <a:endParaRPr lang="ru-RU" sz="3600" b="1" dirty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ru-RU" sz="3600" b="1" dirty="0">
                <a:solidFill>
                  <a:srgbClr val="000000"/>
                </a:solidFill>
              </a:rPr>
              <a:t>Всего </a:t>
            </a:r>
          </a:p>
          <a:p>
            <a:pPr algn="ctr">
              <a:buFontTx/>
              <a:buNone/>
            </a:pPr>
            <a:r>
              <a:rPr lang="ru-RU" sz="3600" b="1" dirty="0">
                <a:solidFill>
                  <a:srgbClr val="000000"/>
                </a:solidFill>
              </a:rPr>
              <a:t>обучено</a:t>
            </a:r>
          </a:p>
          <a:p>
            <a:pPr algn="ctr">
              <a:buFontTx/>
              <a:buNone/>
            </a:pPr>
            <a:r>
              <a:rPr lang="ru-RU" sz="3600" b="1" dirty="0">
                <a:solidFill>
                  <a:srgbClr val="00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11 985</a:t>
            </a:r>
            <a:r>
              <a:rPr lang="ru-RU" sz="3600" b="1" dirty="0">
                <a:solidFill>
                  <a:srgbClr val="000000"/>
                </a:solidFill>
              </a:rPr>
              <a:t>чел</a:t>
            </a:r>
          </a:p>
          <a:p>
            <a:pPr algn="ctr">
              <a:buFontTx/>
              <a:buNone/>
            </a:pPr>
            <a:endParaRPr lang="ru-RU" sz="3600" b="1" dirty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endParaRPr lang="ru-RU" sz="3600" b="1" dirty="0">
              <a:solidFill>
                <a:srgbClr val="000000"/>
              </a:solidFill>
            </a:endParaRPr>
          </a:p>
          <a:p>
            <a:pPr algn="ctr"/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581128"/>
            <a:ext cx="9144000" cy="22768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</a:pPr>
            <a:r>
              <a:rPr lang="ru-RU" sz="4000" b="1" dirty="0">
                <a:solidFill>
                  <a:srgbClr val="00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61 </a:t>
            </a:r>
            <a:r>
              <a:rPr lang="ru-RU" sz="4000" b="1" dirty="0">
                <a:solidFill>
                  <a:srgbClr val="000000"/>
                </a:solidFill>
              </a:rPr>
              <a:t>специальность по ТО</a:t>
            </a:r>
          </a:p>
          <a:p>
            <a:pPr algn="ctr">
              <a:buFontTx/>
              <a:buNone/>
            </a:pPr>
            <a:r>
              <a:rPr lang="ru-RU" sz="4000" b="1" dirty="0">
                <a:solidFill>
                  <a:srgbClr val="00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70</a:t>
            </a:r>
            <a:r>
              <a:rPr lang="ru-RU" sz="4000" b="1" dirty="0">
                <a:solidFill>
                  <a:srgbClr val="000000"/>
                </a:solidFill>
              </a:rPr>
              <a:t> специальностей по НМО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556792"/>
            <a:ext cx="3384376" cy="2603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ru-RU" sz="2400" b="1" dirty="0"/>
              <a:t>На </a:t>
            </a:r>
            <a:r>
              <a:rPr lang="ru-RU" sz="2400" b="1" dirty="0">
                <a:solidFill>
                  <a:srgbClr val="0000FF"/>
                </a:solidFill>
              </a:rPr>
              <a:t>бюджетной</a:t>
            </a:r>
            <a:r>
              <a:rPr lang="ru-RU" sz="2400" b="1" dirty="0"/>
              <a:t> основе</a:t>
            </a:r>
          </a:p>
          <a:p>
            <a:pPr>
              <a:buFontTx/>
              <a:buNone/>
              <a:defRPr/>
            </a:pPr>
            <a:r>
              <a:rPr lang="ru-RU" sz="2400" b="1" dirty="0"/>
              <a:t> </a:t>
            </a:r>
            <a:r>
              <a:rPr lang="ru-RU" sz="2400" b="1" dirty="0">
                <a:solidFill>
                  <a:srgbClr val="CC0000"/>
                </a:solidFill>
              </a:rPr>
              <a:t>3061</a:t>
            </a:r>
            <a:r>
              <a:rPr lang="ru-RU" sz="2400" b="1" dirty="0"/>
              <a:t> чел. за год</a:t>
            </a:r>
          </a:p>
          <a:p>
            <a:pPr>
              <a:buFontTx/>
              <a:buNone/>
              <a:defRPr/>
            </a:pPr>
            <a:endParaRPr lang="ru-RU" sz="2400" b="1" dirty="0"/>
          </a:p>
          <a:p>
            <a:pPr>
              <a:buFontTx/>
              <a:buNone/>
              <a:defRPr/>
            </a:pPr>
            <a:r>
              <a:rPr lang="ru-RU" sz="2400" b="1" dirty="0"/>
              <a:t>(3035 чел. по плану )</a:t>
            </a:r>
          </a:p>
          <a:p>
            <a:pPr>
              <a:buFontTx/>
              <a:buNone/>
              <a:defRPr/>
            </a:pP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1556792"/>
            <a:ext cx="3275856" cy="2603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ru-RU" sz="2400" b="1" dirty="0"/>
              <a:t>На </a:t>
            </a:r>
            <a:r>
              <a:rPr lang="ru-RU" sz="2400" b="1" dirty="0">
                <a:solidFill>
                  <a:srgbClr val="0000FF"/>
                </a:solidFill>
              </a:rPr>
              <a:t>внебюджетной</a:t>
            </a:r>
            <a:r>
              <a:rPr lang="ru-RU" sz="2400" b="1" dirty="0"/>
              <a:t> основе</a:t>
            </a:r>
          </a:p>
          <a:p>
            <a:pPr algn="ctr">
              <a:buFontTx/>
              <a:buNone/>
              <a:defRPr/>
            </a:pPr>
            <a:r>
              <a:rPr lang="ru-RU" sz="2400" b="1" dirty="0">
                <a:solidFill>
                  <a:srgbClr val="CC0000"/>
                </a:solidFill>
              </a:rPr>
              <a:t>8924</a:t>
            </a:r>
            <a:r>
              <a:rPr lang="ru-RU" sz="2400" b="1" dirty="0"/>
              <a:t> чел. за год 75</a:t>
            </a:r>
            <a:r>
              <a:rPr lang="en-US" sz="2400" b="1" dirty="0"/>
              <a:t>%</a:t>
            </a:r>
            <a:endParaRPr lang="ru-RU" sz="2400" b="1" dirty="0"/>
          </a:p>
          <a:p>
            <a:pPr algn="ctr">
              <a:buFontTx/>
              <a:buNone/>
              <a:defRPr/>
            </a:pPr>
            <a:r>
              <a:rPr lang="ru-RU" sz="2400" b="1" dirty="0"/>
              <a:t>Из них: </a:t>
            </a:r>
          </a:p>
          <a:p>
            <a:pPr>
              <a:buFontTx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3774</a:t>
            </a:r>
            <a:r>
              <a:rPr lang="ru-RU" sz="2400" b="1" dirty="0"/>
              <a:t>- ТО 40%</a:t>
            </a:r>
          </a:p>
          <a:p>
            <a:pPr>
              <a:buFontTx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5150</a:t>
            </a:r>
            <a:r>
              <a:rPr lang="ru-RU" sz="2400" b="1" dirty="0"/>
              <a:t> – НМО 60</a:t>
            </a:r>
            <a:r>
              <a:rPr lang="en-US" sz="2400" b="1" dirty="0"/>
              <a:t>%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2087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dirty="0">
                <a:latin typeface="Calibri" charset="0"/>
              </a:rPr>
              <a:t>Структура циклов за 2018г</a:t>
            </a:r>
            <a:br>
              <a:rPr kumimoji="0" lang="ru-RU" dirty="0">
                <a:latin typeface="Calibri" charset="0"/>
              </a:rPr>
            </a:br>
            <a:r>
              <a:rPr kumimoji="0" lang="ru-RU" dirty="0">
                <a:latin typeface="Calibri" charset="0"/>
              </a:rPr>
              <a:t>302 цикла</a:t>
            </a:r>
          </a:p>
        </p:txBody>
      </p:sp>
      <p:sp>
        <p:nvSpPr>
          <p:cNvPr id="20482" name="Текст 4"/>
          <p:cNvSpPr>
            <a:spLocks noGrp="1"/>
          </p:cNvSpPr>
          <p:nvPr>
            <p:ph type="body" idx="1"/>
          </p:nvPr>
        </p:nvSpPr>
        <p:spPr>
          <a:xfrm>
            <a:off x="323528" y="1231310"/>
            <a:ext cx="4040187" cy="639763"/>
          </a:xfrm>
        </p:spPr>
        <p:txBody>
          <a:bodyPr/>
          <a:lstStyle/>
          <a:p>
            <a:r>
              <a:rPr kumimoji="0" lang="ru-RU" sz="3200" dirty="0">
                <a:latin typeface="Calibri" charset="0"/>
              </a:rPr>
              <a:t>Проведено циклов</a:t>
            </a:r>
          </a:p>
        </p:txBody>
      </p:sp>
      <p:sp>
        <p:nvSpPr>
          <p:cNvPr id="20483" name="Объект 5"/>
          <p:cNvSpPr>
            <a:spLocks noGrp="1"/>
          </p:cNvSpPr>
          <p:nvPr>
            <p:ph sz="half" idx="2"/>
          </p:nvPr>
        </p:nvSpPr>
        <p:spPr>
          <a:xfrm>
            <a:off x="179512" y="1943577"/>
            <a:ext cx="4040187" cy="2159744"/>
          </a:xfrm>
        </p:spPr>
        <p:txBody>
          <a:bodyPr/>
          <a:lstStyle/>
          <a:p>
            <a:r>
              <a:rPr kumimoji="0" lang="ru-RU" sz="3200" b="1" dirty="0">
                <a:solidFill>
                  <a:srgbClr val="FF0000"/>
                </a:solidFill>
                <a:latin typeface="Calibri" charset="0"/>
              </a:rPr>
              <a:t>ПП - 52 </a:t>
            </a:r>
          </a:p>
          <a:p>
            <a:r>
              <a:rPr kumimoji="0" lang="ru-RU" sz="3200" b="1" dirty="0">
                <a:solidFill>
                  <a:srgbClr val="FF0000"/>
                </a:solidFill>
                <a:latin typeface="Calibri" charset="0"/>
              </a:rPr>
              <a:t>ПК – 250</a:t>
            </a:r>
          </a:p>
          <a:p>
            <a:r>
              <a:rPr kumimoji="0" lang="ru-RU" sz="3200" b="1" dirty="0">
                <a:solidFill>
                  <a:srgbClr val="FF0000"/>
                </a:solidFill>
                <a:latin typeface="Calibri" charset="0"/>
              </a:rPr>
              <a:t>Всего – 302</a:t>
            </a:r>
          </a:p>
          <a:p>
            <a:endParaRPr kumimoji="0" lang="ru-RU" sz="3200" b="1" dirty="0">
              <a:solidFill>
                <a:srgbClr val="FF0000"/>
              </a:solidFill>
              <a:latin typeface="Calibri" charset="0"/>
            </a:endParaRPr>
          </a:p>
          <a:p>
            <a:endParaRPr kumimoji="0" lang="ru-RU" sz="3200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0484" name="Текст 6"/>
          <p:cNvSpPr>
            <a:spLocks noGrp="1"/>
          </p:cNvSpPr>
          <p:nvPr>
            <p:ph type="body" sz="quarter" idx="3"/>
          </p:nvPr>
        </p:nvSpPr>
        <p:spPr>
          <a:xfrm>
            <a:off x="4573067" y="1207491"/>
            <a:ext cx="4041775" cy="639763"/>
          </a:xfrm>
        </p:spPr>
        <p:txBody>
          <a:bodyPr/>
          <a:lstStyle/>
          <a:p>
            <a:endParaRPr kumimoji="0" lang="ru-RU" sz="3200" dirty="0">
              <a:latin typeface="Calibri" charset="0"/>
            </a:endParaRPr>
          </a:p>
          <a:p>
            <a:r>
              <a:rPr kumimoji="0" lang="ru-RU" sz="3200" dirty="0">
                <a:latin typeface="Calibri" charset="0"/>
              </a:rPr>
              <a:t>План циклов</a:t>
            </a:r>
          </a:p>
        </p:txBody>
      </p:sp>
      <p:sp>
        <p:nvSpPr>
          <p:cNvPr id="20485" name="Объект 7"/>
          <p:cNvSpPr>
            <a:spLocks noGrp="1"/>
          </p:cNvSpPr>
          <p:nvPr>
            <p:ph sz="quarter" idx="4"/>
          </p:nvPr>
        </p:nvSpPr>
        <p:spPr>
          <a:xfrm>
            <a:off x="4361135" y="1919760"/>
            <a:ext cx="4465638" cy="1869280"/>
          </a:xfrm>
        </p:spPr>
        <p:txBody>
          <a:bodyPr/>
          <a:lstStyle/>
          <a:p>
            <a:r>
              <a:rPr kumimoji="0" lang="ru-RU" sz="3200" b="1" dirty="0">
                <a:solidFill>
                  <a:srgbClr val="0000FF"/>
                </a:solidFill>
                <a:latin typeface="Calibri" charset="0"/>
              </a:rPr>
              <a:t>ПП -  43</a:t>
            </a:r>
          </a:p>
          <a:p>
            <a:r>
              <a:rPr kumimoji="0" lang="ru-RU" sz="3200" b="1" dirty="0">
                <a:solidFill>
                  <a:srgbClr val="0000FF"/>
                </a:solidFill>
                <a:latin typeface="Calibri" charset="0"/>
              </a:rPr>
              <a:t>ПК- 250</a:t>
            </a:r>
          </a:p>
          <a:p>
            <a:pPr>
              <a:buFontTx/>
              <a:buNone/>
              <a:defRPr/>
            </a:pPr>
            <a:r>
              <a:rPr kumimoji="0" lang="ru-RU" sz="3200" b="1" dirty="0">
                <a:solidFill>
                  <a:srgbClr val="0000FF"/>
                </a:solidFill>
                <a:latin typeface="Calibri" charset="0"/>
              </a:rPr>
              <a:t>Всего –  293 </a:t>
            </a:r>
          </a:p>
          <a:p>
            <a:pPr>
              <a:buFontTx/>
              <a:buNone/>
              <a:defRPr/>
            </a:pPr>
            <a:r>
              <a:rPr kumimoji="0" lang="ru-RU" sz="3200" b="1" dirty="0">
                <a:solidFill>
                  <a:srgbClr val="0000FF"/>
                </a:solidFill>
                <a:latin typeface="Calibri" charset="0"/>
              </a:rPr>
              <a:t>                              </a:t>
            </a:r>
            <a:endParaRPr lang="ru-RU" sz="3200" b="1" dirty="0"/>
          </a:p>
          <a:p>
            <a:pPr>
              <a:buFontTx/>
              <a:buNone/>
              <a:defRPr/>
            </a:pPr>
            <a:endParaRPr lang="ru-RU" sz="3200" b="1" dirty="0"/>
          </a:p>
          <a:p>
            <a:endParaRPr kumimoji="0" lang="ru-RU" sz="3200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789040"/>
            <a:ext cx="9144000" cy="306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sz="4000" b="1" dirty="0">
                <a:solidFill>
                  <a:srgbClr val="0000FF"/>
                </a:solidFill>
                <a:latin typeface="Calibri" charset="0"/>
              </a:rPr>
              <a:t>выполнение на 103%</a:t>
            </a:r>
            <a:endParaRPr lang="ru-RU" sz="4000" b="1" dirty="0">
              <a:solidFill>
                <a:srgbClr val="000000"/>
              </a:solidFill>
            </a:endParaRPr>
          </a:p>
          <a:p>
            <a:pPr algn="ctr">
              <a:buFontTx/>
              <a:buNone/>
              <a:defRPr/>
            </a:pPr>
            <a:endParaRPr lang="ru-RU" b="1" dirty="0">
              <a:solidFill>
                <a:srgbClr val="000090"/>
              </a:solidFill>
            </a:endParaRPr>
          </a:p>
          <a:p>
            <a:pPr algn="ctr">
              <a:buFontTx/>
              <a:buNone/>
              <a:defRPr/>
            </a:pPr>
            <a:r>
              <a:rPr lang="en-US" b="1" dirty="0">
                <a:solidFill>
                  <a:srgbClr val="000090"/>
                </a:solidFill>
              </a:rPr>
              <a:t>&lt;</a:t>
            </a:r>
            <a:r>
              <a:rPr lang="ru-RU" b="1" dirty="0">
                <a:solidFill>
                  <a:srgbClr val="000090"/>
                </a:solidFill>
              </a:rPr>
              <a:t>100ч – </a:t>
            </a:r>
            <a:r>
              <a:rPr lang="en-US" b="1" dirty="0">
                <a:solidFill>
                  <a:srgbClr val="000090"/>
                </a:solidFill>
              </a:rPr>
              <a:t>46</a:t>
            </a:r>
            <a:r>
              <a:rPr lang="ru-RU" b="1" dirty="0">
                <a:solidFill>
                  <a:srgbClr val="000090"/>
                </a:solidFill>
              </a:rPr>
              <a:t> циклов</a:t>
            </a:r>
          </a:p>
          <a:p>
            <a:pPr algn="ctr">
              <a:buFontTx/>
              <a:buNone/>
              <a:defRPr/>
            </a:pPr>
            <a:r>
              <a:rPr lang="ru-RU" b="1" dirty="0">
                <a:solidFill>
                  <a:srgbClr val="000090"/>
                </a:solidFill>
              </a:rPr>
              <a:t>    </a:t>
            </a:r>
            <a:r>
              <a:rPr lang="en-US" b="1" dirty="0">
                <a:solidFill>
                  <a:srgbClr val="000090"/>
                </a:solidFill>
              </a:rPr>
              <a:t>&gt;</a:t>
            </a:r>
            <a:r>
              <a:rPr lang="ru-RU" b="1" dirty="0">
                <a:solidFill>
                  <a:srgbClr val="000090"/>
                </a:solidFill>
              </a:rPr>
              <a:t>100ч – 256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ru-RU" b="1" dirty="0">
                <a:solidFill>
                  <a:srgbClr val="000090"/>
                </a:solidFill>
              </a:rPr>
              <a:t>циклов</a:t>
            </a:r>
          </a:p>
          <a:p>
            <a:pPr algn="ctr">
              <a:defRPr/>
            </a:pPr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2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570186"/>
          </a:xfrm>
        </p:spPr>
        <p:txBody>
          <a:bodyPr/>
          <a:lstStyle/>
          <a:p>
            <a:r>
              <a:rPr lang="ru-RU" sz="3600" dirty="0"/>
              <a:t>Обучение проводилось по </a:t>
            </a:r>
            <a:r>
              <a:rPr lang="ru-RU" sz="3600" dirty="0">
                <a:solidFill>
                  <a:srgbClr val="FF0000"/>
                </a:solidFill>
              </a:rPr>
              <a:t>61 </a:t>
            </a:r>
            <a:r>
              <a:rPr lang="ru-RU" sz="3600" dirty="0"/>
              <a:t>специальности по бюджету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09118"/>
            <a:ext cx="7427168" cy="639762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Среди которых востребованы 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2564904"/>
            <a:ext cx="7643192" cy="3489251"/>
          </a:xfrm>
        </p:spPr>
        <p:txBody>
          <a:bodyPr/>
          <a:lstStyle/>
          <a:p>
            <a:r>
              <a:rPr lang="ru-RU" dirty="0"/>
              <a:t>Терапия – 441 врачей</a:t>
            </a:r>
          </a:p>
          <a:p>
            <a:r>
              <a:rPr lang="ru-RU" dirty="0"/>
              <a:t>Педиатрия -237 врачей</a:t>
            </a:r>
          </a:p>
          <a:p>
            <a:r>
              <a:rPr lang="ru-RU" dirty="0"/>
              <a:t>Неврология – 158 врачей</a:t>
            </a:r>
          </a:p>
          <a:p>
            <a:r>
              <a:rPr lang="ru-RU" dirty="0"/>
              <a:t>Трансфузиология - 124</a:t>
            </a:r>
          </a:p>
          <a:p>
            <a:r>
              <a:rPr lang="ru-RU" dirty="0"/>
              <a:t>Акушерство и гинекология – 120 врачей</a:t>
            </a:r>
          </a:p>
          <a:p>
            <a:r>
              <a:rPr lang="ru-RU" dirty="0"/>
              <a:t>Клиническая лабораторная диагностика -109</a:t>
            </a:r>
          </a:p>
          <a:p>
            <a:r>
              <a:rPr lang="ru-RU" dirty="0"/>
              <a:t>Хирургия – 94 врачей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32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kumimoji="0" lang="ru-RU" sz="1300" b="1" dirty="0">
                <a:latin typeface="Arial" charset="0"/>
                <a:cs typeface="Times New Roman" charset="0"/>
              </a:rPr>
              <a:t>Критерии для высшего профессионального и дополнительного профессионального образования по основной деятельности и деятельности, </a:t>
            </a:r>
            <a:br>
              <a:rPr kumimoji="0" lang="ru-RU" sz="1300" b="1" dirty="0">
                <a:latin typeface="Arial" charset="0"/>
                <a:cs typeface="Times New Roman" charset="0"/>
              </a:rPr>
            </a:br>
            <a:r>
              <a:rPr kumimoji="0" lang="ru-RU" sz="1300" b="1" dirty="0">
                <a:latin typeface="Arial" charset="0"/>
                <a:cs typeface="Times New Roman" charset="0"/>
              </a:rPr>
              <a:t>направленной на работу с кадрами</a:t>
            </a:r>
            <a:r>
              <a:rPr kumimoji="0" lang="ru-RU" sz="1300" dirty="0">
                <a:latin typeface="Arial" charset="0"/>
                <a:cs typeface="Times New Roman" charset="0"/>
              </a:rPr>
              <a:t/>
            </a:r>
            <a:br>
              <a:rPr kumimoji="0" lang="ru-RU" sz="1300" dirty="0">
                <a:latin typeface="Arial" charset="0"/>
                <a:cs typeface="Times New Roman" charset="0"/>
              </a:rPr>
            </a:br>
            <a:r>
              <a:rPr kumimoji="0" lang="ru-RU" sz="1300" b="1" dirty="0">
                <a:latin typeface="Arial" charset="0"/>
                <a:cs typeface="Times New Roman" charset="0"/>
              </a:rPr>
              <a:t>за  2018 год </a:t>
            </a:r>
            <a:r>
              <a:rPr kumimoji="0" lang="ru-RU" sz="1300" dirty="0">
                <a:latin typeface="Arial" charset="0"/>
                <a:cs typeface="Times New Roman" charset="0"/>
              </a:rPr>
              <a:t/>
            </a:r>
            <a:br>
              <a:rPr kumimoji="0" lang="ru-RU" sz="1300" dirty="0">
                <a:latin typeface="Arial" charset="0"/>
                <a:cs typeface="Times New Roman" charset="0"/>
              </a:rPr>
            </a:br>
            <a:endParaRPr kumimoji="0" lang="ru-RU" sz="1300" dirty="0">
              <a:latin typeface="Calibri" charset="0"/>
              <a:cs typeface="Times New Roman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398530"/>
              </p:ext>
            </p:extLst>
          </p:nvPr>
        </p:nvGraphicFramePr>
        <p:xfrm>
          <a:off x="107950" y="1557338"/>
          <a:ext cx="9036050" cy="5291137"/>
        </p:xfrm>
        <a:graphic>
          <a:graphicData uri="http://schemas.openxmlformats.org/drawingml/2006/table">
            <a:tbl>
              <a:tblPr/>
              <a:tblGrid>
                <a:gridCol w="3816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1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Критерии по основной деятельности федерального государственного учреждения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" charset="0"/>
                        <a:cs typeface="Times New Roman" charset="0"/>
                      </a:endParaRPr>
                    </a:p>
                  </a:txBody>
                  <a:tcPr marL="60111" marR="601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Целевые показатели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" charset="0"/>
                        <a:cs typeface="Times New Roman" charset="0"/>
                      </a:endParaRPr>
                    </a:p>
                  </a:txBody>
                  <a:tcPr marL="60111" marR="601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Порядок заполнения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" charset="0"/>
                        <a:cs typeface="Times New Roman" charset="0"/>
                      </a:endParaRPr>
                    </a:p>
                  </a:txBody>
                  <a:tcPr marL="60111" marR="601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2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Выполнение государственного задания на подготовку, переподготовку и повышение квалификации обучающихся ( не менее 100 процентов)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(квартальный показатель)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" charset="0"/>
                        <a:cs typeface="Times New Roman" charset="0"/>
                      </a:endParaRPr>
                    </a:p>
                  </a:txBody>
                  <a:tcPr marL="60111" marR="601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Среднегодовая численность обучившихся за счёт средств федерального бюджета по программам дополнительного профессионального образования в отчетном периоде –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414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человеко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/часов по программам дополнительного профессионального образования запланирована на 2018 год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592 402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человеко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/часов  по программам дополнительного профессионального образования выполненных в отчетном периоде  - 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596 160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выполнение плана составил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2" y="188640"/>
          <a:ext cx="885698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08CABF78-7B1B-6042-BBBD-EFE6A7EC8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5472"/>
              </p:ext>
            </p:extLst>
          </p:nvPr>
        </p:nvGraphicFramePr>
        <p:xfrm>
          <a:off x="1403648" y="6320145"/>
          <a:ext cx="7488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FF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FF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FF00"/>
                          </a:solidFill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33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8924</TotalTime>
  <Words>735</Words>
  <Application>Microsoft Office PowerPoint</Application>
  <PresentationFormat>Экран (4:3)</PresentationFormat>
  <Paragraphs>281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Институт дополнительного профессионального образования ФГБОУ ВО «Башкирский государственный медицинский университет» Минздрава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циклов за 2018г 302 цикла</vt:lpstr>
      <vt:lpstr>Обучение проводилось по 61 специальности по бюджету </vt:lpstr>
      <vt:lpstr>Критерии для высшего профессионального и дополнительного профессионального образования по основной деятельности и деятельности,  направленной на работу с кадрами за  2018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портала НМО по количеству проведенных циклов в 2018году в сравнении с Нижневолжским Кластером </vt:lpstr>
      <vt:lpstr>Учебно-производственный план  ДПО на бюджетных циклах традиционного образования  за 2016 - 2018 гг. в чел./час.</vt:lpstr>
      <vt:lpstr>Учебно-производственный план  ДПО на бюджетных циклах традиционного образования  за 2016 - 2019 гг. в чел./час.</vt:lpstr>
      <vt:lpstr>БЛАГОДАРИМ 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Гузель Радисовна Башарова</cp:lastModifiedBy>
  <cp:revision>274</cp:revision>
  <cp:lastPrinted>2019-02-25T12:19:20Z</cp:lastPrinted>
  <dcterms:created xsi:type="dcterms:W3CDTF">2009-03-16T14:27:33Z</dcterms:created>
  <dcterms:modified xsi:type="dcterms:W3CDTF">2019-02-25T12:22:00Z</dcterms:modified>
</cp:coreProperties>
</file>